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790" r:id="rId2"/>
    <p:sldMasterId id="2147483797" r:id="rId3"/>
    <p:sldMasterId id="2147483869" r:id="rId4"/>
  </p:sldMasterIdLst>
  <p:notesMasterIdLst>
    <p:notesMasterId r:id="rId47"/>
  </p:notesMasterIdLst>
  <p:sldIdLst>
    <p:sldId id="1570" r:id="rId5"/>
    <p:sldId id="1595" r:id="rId6"/>
    <p:sldId id="1520" r:id="rId7"/>
    <p:sldId id="1596" r:id="rId8"/>
    <p:sldId id="1453" r:id="rId9"/>
    <p:sldId id="1604" r:id="rId10"/>
    <p:sldId id="1598" r:id="rId11"/>
    <p:sldId id="1599" r:id="rId12"/>
    <p:sldId id="1600" r:id="rId13"/>
    <p:sldId id="1602" r:id="rId14"/>
    <p:sldId id="1522" r:id="rId15"/>
    <p:sldId id="1455" r:id="rId16"/>
    <p:sldId id="1456" r:id="rId17"/>
    <p:sldId id="1457" r:id="rId18"/>
    <p:sldId id="1561" r:id="rId19"/>
    <p:sldId id="1597" r:id="rId20"/>
    <p:sldId id="1460" r:id="rId21"/>
    <p:sldId id="1464" r:id="rId22"/>
    <p:sldId id="1504" r:id="rId23"/>
    <p:sldId id="1507" r:id="rId24"/>
    <p:sldId id="1587" r:id="rId25"/>
    <p:sldId id="1588" r:id="rId26"/>
    <p:sldId id="1584" r:id="rId27"/>
    <p:sldId id="1585" r:id="rId28"/>
    <p:sldId id="1586" r:id="rId29"/>
    <p:sldId id="1590" r:id="rId30"/>
    <p:sldId id="1576" r:id="rId31"/>
    <p:sldId id="1592" r:id="rId32"/>
    <p:sldId id="1589" r:id="rId33"/>
    <p:sldId id="1582" r:id="rId34"/>
    <p:sldId id="1577" r:id="rId35"/>
    <p:sldId id="1578" r:id="rId36"/>
    <p:sldId id="1605" r:id="rId37"/>
    <p:sldId id="1611" r:id="rId38"/>
    <p:sldId id="1612" r:id="rId39"/>
    <p:sldId id="1606" r:id="rId40"/>
    <p:sldId id="1607" r:id="rId41"/>
    <p:sldId id="1608" r:id="rId42"/>
    <p:sldId id="1593" r:id="rId43"/>
    <p:sldId id="1609" r:id="rId44"/>
    <p:sldId id="1610" r:id="rId45"/>
    <p:sldId id="1558" r:id="rId46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25"/>
    <a:srgbClr val="FF2D2D"/>
    <a:srgbClr val="ED1B24"/>
    <a:srgbClr val="8CA9E4"/>
    <a:srgbClr val="003300"/>
    <a:srgbClr val="DA251D"/>
    <a:srgbClr val="4D4D4D"/>
    <a:srgbClr val="485596"/>
    <a:srgbClr val="E22B22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441" autoAdjust="0"/>
    <p:restoredTop sz="93357" autoAdjust="0"/>
  </p:normalViewPr>
  <p:slideViewPr>
    <p:cSldViewPr>
      <p:cViewPr varScale="1">
        <p:scale>
          <a:sx n="92" d="100"/>
          <a:sy n="92" d="100"/>
        </p:scale>
        <p:origin x="1854" y="78"/>
      </p:cViewPr>
      <p:guideLst>
        <p:guide orient="horz" pos="2160"/>
        <p:guide pos="216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C87F0-1196-457A-A178-3F45E6AACC56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7BB4D-FA88-4123-8053-9D4FBD327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7988" cy="4116388"/>
          </a:xfrm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5028595"/>
            <a:ext cx="5030391" cy="3429000"/>
          </a:xfrm>
          <a:noFill/>
          <a:ln/>
        </p:spPr>
        <p:txBody>
          <a:bodyPr/>
          <a:lstStyle/>
          <a:p>
            <a:endParaRPr lang="en-I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slide.jpg"/>
          <p:cNvPicPr>
            <a:picLocks noChangeAspect="1"/>
          </p:cNvPicPr>
          <p:nvPr userDrawn="1"/>
        </p:nvPicPr>
        <p:blipFill>
          <a:blip r:embed="rId2" cstate="print"/>
          <a:srcRect l="77500" t="3335" r="2500" b="85554"/>
          <a:stretch>
            <a:fillRect/>
          </a:stretch>
        </p:blipFill>
        <p:spPr>
          <a:xfrm>
            <a:off x="0" y="433387"/>
            <a:ext cx="2800350" cy="1166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240631"/>
            <a:ext cx="4229100" cy="1216819"/>
          </a:xfr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2571750"/>
            <a:ext cx="4229100" cy="6858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00700" y="3314700"/>
            <a:ext cx="1257300" cy="1828800"/>
          </a:xfrm>
          <a:prstGeom prst="rect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4057650" y="3600450"/>
            <a:ext cx="1828800" cy="1257300"/>
          </a:xfrm>
          <a:prstGeom prst="rtTriangle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>
            <a:off x="1714500" y="3314700"/>
            <a:ext cx="2686050" cy="1828800"/>
          </a:xfrm>
          <a:prstGeom prst="parallelogram">
            <a:avLst>
              <a:gd name="adj" fmla="val 6968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Parallelogram 10"/>
          <p:cNvSpPr/>
          <p:nvPr userDrawn="1"/>
        </p:nvSpPr>
        <p:spPr>
          <a:xfrm>
            <a:off x="4400550" y="1485900"/>
            <a:ext cx="2457450" cy="1828800"/>
          </a:xfrm>
          <a:prstGeom prst="parallelogram">
            <a:avLst>
              <a:gd name="adj" fmla="val 6968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7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7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58293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14350" y="971550"/>
            <a:ext cx="2857500" cy="36004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6150" y="971550"/>
            <a:ext cx="2857500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0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08482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slide.jpg"/>
          <p:cNvPicPr>
            <a:picLocks noChangeAspect="1"/>
          </p:cNvPicPr>
          <p:nvPr userDrawn="1"/>
        </p:nvPicPr>
        <p:blipFill>
          <a:blip r:embed="rId2" cstate="print"/>
          <a:srcRect l="77499" t="3336" r="2499" b="85555"/>
          <a:stretch>
            <a:fillRect/>
          </a:stretch>
        </p:blipFill>
        <p:spPr bwMode="auto">
          <a:xfrm>
            <a:off x="0" y="228601"/>
            <a:ext cx="28003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5600700" y="3314700"/>
            <a:ext cx="1257300" cy="1828800"/>
          </a:xfrm>
          <a:prstGeom prst="rect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16200000">
            <a:off x="4057650" y="3600450"/>
            <a:ext cx="1828800" cy="1257300"/>
          </a:xfrm>
          <a:prstGeom prst="rtTriangle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7" name="Parallelogram 6"/>
          <p:cNvSpPr/>
          <p:nvPr userDrawn="1"/>
        </p:nvSpPr>
        <p:spPr>
          <a:xfrm>
            <a:off x="1714500" y="3314700"/>
            <a:ext cx="2686050" cy="1828800"/>
          </a:xfrm>
          <a:prstGeom prst="parallelogram">
            <a:avLst>
              <a:gd name="adj" fmla="val 6968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 userDrawn="1"/>
        </p:nvSpPr>
        <p:spPr>
          <a:xfrm>
            <a:off x="4400550" y="1485900"/>
            <a:ext cx="2457450" cy="1828800"/>
          </a:xfrm>
          <a:prstGeom prst="parallelogram">
            <a:avLst>
              <a:gd name="adj" fmla="val 6968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240631"/>
            <a:ext cx="4229100" cy="12168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2571750"/>
            <a:ext cx="42291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65904"/>
      </p:ext>
    </p:extLst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common\Kapil\august\24\PPT\Slide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100" b="0" baseline="0">
                <a:solidFill>
                  <a:srgbClr val="ED1B24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/>
          <a:lstStyle>
            <a:lvl1pPr>
              <a:buNone/>
              <a:defRPr sz="2100">
                <a:latin typeface="+mj-lt"/>
              </a:defRPr>
            </a:lvl1pPr>
            <a:lvl2pPr marL="345281" indent="-171450">
              <a:buFont typeface="Arial" pitchFamily="34" charset="0"/>
              <a:buChar char="•"/>
              <a:defRPr sz="1800">
                <a:latin typeface="+mj-lt"/>
              </a:defRPr>
            </a:lvl2pPr>
            <a:lvl3pPr marL="683419" indent="-171450">
              <a:buFont typeface="Calibri" pitchFamily="34" charset="0"/>
              <a:buChar char="–"/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4"/>
          <p:cNvSpPr>
            <a:spLocks noGrp="1"/>
          </p:cNvSpPr>
          <p:nvPr userDrawn="1">
            <p:ph type="sldNum" sz="quarter" idx="10"/>
          </p:nvPr>
        </p:nvSpPr>
        <p:spPr>
          <a:xfrm>
            <a:off x="6543675" y="4802982"/>
            <a:ext cx="285750" cy="27384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GB" sz="900" b="0" kern="120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CDBBEAA-52D2-488B-B793-0250626858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57450" y="4800600"/>
            <a:ext cx="1485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prstClr val="white"/>
                </a:solidFill>
                <a:cs typeface="Arial" pitchFamily="34" charset="0"/>
              </a:rPr>
              <a:t>External-General</a:t>
            </a:r>
            <a:endParaRPr lang="en-US" sz="13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43350" y="4800600"/>
            <a:ext cx="2743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dirty="0" smtClean="0">
                <a:solidFill>
                  <a:prstClr val="white"/>
                </a:solidFill>
                <a:cs typeface="Arial" pitchFamily="34" charset="0"/>
              </a:rPr>
              <a:t>Campus 2013-14</a:t>
            </a:r>
            <a:endParaRPr lang="en-US" sz="135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7303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slide.jpg"/>
          <p:cNvPicPr>
            <a:picLocks noChangeAspect="1"/>
          </p:cNvPicPr>
          <p:nvPr userDrawn="1"/>
        </p:nvPicPr>
        <p:blipFill>
          <a:blip r:embed="rId2" cstate="print"/>
          <a:srcRect l="77499" t="3336" r="2499" b="85555"/>
          <a:stretch>
            <a:fillRect/>
          </a:stretch>
        </p:blipFill>
        <p:spPr bwMode="auto">
          <a:xfrm>
            <a:off x="0" y="228601"/>
            <a:ext cx="28003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5600700" y="3314700"/>
            <a:ext cx="1257300" cy="1828800"/>
          </a:xfrm>
          <a:prstGeom prst="rect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16200000">
            <a:off x="4057650" y="3600450"/>
            <a:ext cx="1828800" cy="1257300"/>
          </a:xfrm>
          <a:prstGeom prst="rtTriangle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7" name="Parallelogram 6"/>
          <p:cNvSpPr/>
          <p:nvPr userDrawn="1"/>
        </p:nvSpPr>
        <p:spPr>
          <a:xfrm>
            <a:off x="1714500" y="3314700"/>
            <a:ext cx="2686050" cy="1828800"/>
          </a:xfrm>
          <a:prstGeom prst="parallelogram">
            <a:avLst>
              <a:gd name="adj" fmla="val 6968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 userDrawn="1"/>
        </p:nvSpPr>
        <p:spPr>
          <a:xfrm>
            <a:off x="4400550" y="1485900"/>
            <a:ext cx="2457450" cy="1828800"/>
          </a:xfrm>
          <a:prstGeom prst="parallelogram">
            <a:avLst>
              <a:gd name="adj" fmla="val 6968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240631"/>
            <a:ext cx="4229100" cy="12168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837975"/>
      </p:ext>
    </p:extLst>
  </p:cSld>
  <p:clrMapOvr>
    <a:masterClrMapping/>
  </p:clrMapOvr>
  <p:transition spd="med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571742"/>
      </p:ext>
    </p:extLst>
  </p:cSld>
  <p:clrMapOvr>
    <a:masterClrMapping/>
  </p:clrMapOvr>
  <p:transition spd="med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01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96466" y="357188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tabLst>
                <a:tab pos="571500" algn="l"/>
              </a:tabLst>
              <a:defRPr/>
            </a:pPr>
            <a:endParaRPr lang="en-US" sz="1800">
              <a:solidFill>
                <a:srgbClr val="7F07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42888" y="250032"/>
            <a:ext cx="6172200" cy="5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tabLst>
                <a:tab pos="571500" algn="l"/>
              </a:tabLst>
              <a:defRPr/>
            </a:pPr>
            <a:endParaRPr lang="en-US" sz="1800">
              <a:solidFill>
                <a:srgbClr val="7F0700"/>
              </a:solidFill>
            </a:endParaRPr>
          </a:p>
        </p:txBody>
      </p:sp>
      <p:pic>
        <p:nvPicPr>
          <p:cNvPr id="6" name="Picture 6" descr="PPT 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8073"/>
            <a:ext cx="28003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00700" y="3314700"/>
            <a:ext cx="1257300" cy="1828800"/>
          </a:xfrm>
          <a:prstGeom prst="rect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>
            <a:spLocks noChangeArrowheads="1"/>
          </p:cNvSpPr>
          <p:nvPr/>
        </p:nvSpPr>
        <p:spPr bwMode="auto">
          <a:xfrm rot="16200000">
            <a:off x="4063604" y="3611166"/>
            <a:ext cx="1828800" cy="1257300"/>
          </a:xfrm>
          <a:prstGeom prst="rtTriangle">
            <a:avLst/>
          </a:prstGeom>
          <a:solidFill>
            <a:srgbClr val="ED1B24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1714500" y="3314700"/>
            <a:ext cx="2686050" cy="1828800"/>
          </a:xfrm>
          <a:prstGeom prst="parallelogram">
            <a:avLst>
              <a:gd name="adj" fmla="val 69687"/>
            </a:avLst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4400550" y="1485900"/>
            <a:ext cx="2457450" cy="1828800"/>
          </a:xfrm>
          <a:prstGeom prst="parallelogram">
            <a:avLst>
              <a:gd name="adj" fmla="val 69687"/>
            </a:avLst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85750" y="1240631"/>
            <a:ext cx="4229100" cy="1216819"/>
          </a:xfr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85750" y="2571750"/>
            <a:ext cx="4229100" cy="68580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660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\common\Kapil\august\24\PPT\Slide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>
                <a:solidFill>
                  <a:srgbClr val="ED1B24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2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37312" y="4830570"/>
            <a:ext cx="552823" cy="31293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003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52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1085850"/>
            <a:ext cx="3074194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1395" y="1085850"/>
            <a:ext cx="3075385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7691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880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35" y="13078"/>
            <a:ext cx="5213747" cy="452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47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42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117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3556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704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41108" y="250033"/>
            <a:ext cx="1565672" cy="41505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250033"/>
            <a:ext cx="4583906" cy="41505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169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45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250033"/>
            <a:ext cx="6263879" cy="41505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322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61385" y="4830570"/>
            <a:ext cx="1428750" cy="17145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456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35" y="250031"/>
            <a:ext cx="5213747" cy="452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900" y="1085850"/>
            <a:ext cx="6263879" cy="33147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37312" y="4830570"/>
            <a:ext cx="552823" cy="31293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2506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37312" y="4830570"/>
            <a:ext cx="552823" cy="31293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1438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0852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CB6F60D-E077-4956-9756-DA372DD41D8D}" type="datetime1">
              <a:rPr lang="en-IN" smtClean="0">
                <a:solidFill>
                  <a:srgbClr val="7F0700"/>
                </a:solidFill>
              </a:rPr>
              <a:pPr/>
              <a:t>26-10-2018</a:t>
            </a:fld>
            <a:endParaRPr lang="en-IN">
              <a:solidFill>
                <a:srgbClr val="7F07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7745-6AC9-4520-BA8A-A47955142B77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249492"/>
            <a:ext cx="6858000" cy="7020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68580" rIns="68580" bIns="6858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IN" sz="12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0302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0" y="4812507"/>
            <a:ext cx="514350" cy="273844"/>
          </a:xfrm>
        </p:spPr>
        <p:txBody>
          <a:bodyPr/>
          <a:lstStyle/>
          <a:p>
            <a:fld id="{A4437745-6AC9-4520-BA8A-A47955142B77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362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400050"/>
          </a:xfrm>
          <a:prstGeom prst="rect">
            <a:avLst/>
          </a:prstGeo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553152" y="0"/>
            <a:ext cx="325755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43350" y="342900"/>
            <a:ext cx="2914650" cy="3429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7312" y="4830570"/>
            <a:ext cx="552823" cy="31293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52990"/>
      </p:ext>
    </p:extLst>
  </p:cSld>
  <p:clrMapOvr>
    <a:masterClrMapping/>
  </p:clrMapOvr>
  <p:transition spd="med"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57826" cy="3750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939">
                <a:solidFill>
                  <a:srgbClr val="ED1B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37312" y="4830570"/>
            <a:ext cx="552823" cy="31293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69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296466" y="357188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71500" algn="l"/>
              </a:tabLst>
              <a:defRPr/>
            </a:pPr>
            <a:endParaRPr lang="en-US" sz="1800" dirty="0">
              <a:solidFill>
                <a:srgbClr val="7F07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42888" y="250032"/>
            <a:ext cx="6172200" cy="5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71500" algn="l"/>
              </a:tabLst>
              <a:defRPr/>
            </a:pPr>
            <a:endParaRPr lang="en-US" sz="1800" dirty="0">
              <a:solidFill>
                <a:srgbClr val="7F0700"/>
              </a:solidFill>
            </a:endParaRPr>
          </a:p>
        </p:txBody>
      </p:sp>
      <p:sp>
        <p:nvSpPr>
          <p:cNvPr id="6" name="Line 18"/>
          <p:cNvSpPr>
            <a:spLocks noChangeShapeType="1"/>
          </p:cNvSpPr>
          <p:nvPr userDrawn="1"/>
        </p:nvSpPr>
        <p:spPr bwMode="auto">
          <a:xfrm>
            <a:off x="0" y="400049"/>
            <a:ext cx="6858000" cy="0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ffectLst/>
        </p:spPr>
        <p:txBody>
          <a:bodyPr tIns="68580" bIns="68580" anchor="ctr"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rgbClr val="000000"/>
              </a:buClr>
              <a:buFont typeface="Arial" charset="0"/>
              <a:buNone/>
              <a:defRPr/>
            </a:pPr>
            <a:endParaRPr lang="en-US" sz="1350" dirty="0">
              <a:solidFill>
                <a:srgbClr val="7F0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296466" y="357188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71500" algn="l"/>
              </a:tabLst>
              <a:defRPr/>
            </a:pPr>
            <a:endParaRPr lang="en-US" sz="1800" dirty="0">
              <a:solidFill>
                <a:srgbClr val="7F07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242888" y="250032"/>
            <a:ext cx="6172200" cy="5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71500" algn="l"/>
              </a:tabLst>
              <a:defRPr/>
            </a:pPr>
            <a:endParaRPr lang="en-US" sz="1800" dirty="0">
              <a:solidFill>
                <a:srgbClr val="7F0700"/>
              </a:solidFill>
            </a:endParaRPr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296467" y="4800600"/>
            <a:ext cx="6263878" cy="0"/>
          </a:xfrm>
          <a:prstGeom prst="line">
            <a:avLst/>
          </a:prstGeom>
          <a:noFill/>
          <a:ln w="12700">
            <a:solidFill>
              <a:srgbClr val="FE000C"/>
            </a:solidFill>
            <a:round/>
            <a:headEnd/>
            <a:tailEnd/>
          </a:ln>
          <a:effectLst/>
        </p:spPr>
        <p:txBody>
          <a:bodyPr tIns="68580" bIns="68580" anchor="ctr"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rgbClr val="000000"/>
              </a:buClr>
              <a:buFont typeface="Arial" charset="0"/>
              <a:buNone/>
              <a:defRPr/>
            </a:pPr>
            <a:endParaRPr lang="en-US" sz="1350" dirty="0">
              <a:solidFill>
                <a:srgbClr val="7F0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18"/>
          <p:cNvSpPr>
            <a:spLocks noChangeShapeType="1"/>
          </p:cNvSpPr>
          <p:nvPr userDrawn="1"/>
        </p:nvSpPr>
        <p:spPr bwMode="auto">
          <a:xfrm>
            <a:off x="285750" y="400050"/>
            <a:ext cx="6263879" cy="0"/>
          </a:xfrm>
          <a:prstGeom prst="line">
            <a:avLst/>
          </a:prstGeom>
          <a:noFill/>
          <a:ln w="28575">
            <a:solidFill>
              <a:srgbClr val="FE000C"/>
            </a:solidFill>
            <a:round/>
            <a:headEnd/>
            <a:tailEnd/>
          </a:ln>
          <a:effectLst/>
        </p:spPr>
        <p:txBody>
          <a:bodyPr tIns="68580" bIns="68580" anchor="ctr"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rgbClr val="000000"/>
              </a:buClr>
              <a:buFont typeface="Arial" charset="0"/>
              <a:buNone/>
              <a:defRPr/>
            </a:pPr>
            <a:endParaRPr lang="en-US" sz="1350" dirty="0">
              <a:solidFill>
                <a:srgbClr val="7F0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1"/>
          <p:cNvSpPr>
            <a:spLocks noGrp="1"/>
          </p:cNvSpPr>
          <p:nvPr>
            <p:ph idx="11"/>
          </p:nvPr>
        </p:nvSpPr>
        <p:spPr>
          <a:xfrm>
            <a:off x="342900" y="478633"/>
            <a:ext cx="6263879" cy="41505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4"/>
          <p:cNvSpPr txBox="1">
            <a:spLocks/>
          </p:cNvSpPr>
          <p:nvPr userDrawn="1"/>
        </p:nvSpPr>
        <p:spPr bwMode="auto">
          <a:xfrm>
            <a:off x="342900" y="0"/>
            <a:ext cx="521374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68580" rIns="68580" bIns="68580" numCol="1" anchor="b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/>
            </a:pPr>
            <a:r>
              <a:rPr lang="en-US" sz="1800" b="1" kern="0" smtClean="0">
                <a:solidFill>
                  <a:srgbClr val="000000"/>
                </a:solidFill>
              </a:rPr>
              <a:t>Click to edit Master title style</a:t>
            </a:r>
            <a:endParaRPr lang="en-US" sz="1800" b="1" kern="0" dirty="0">
              <a:solidFill>
                <a:srgbClr val="00000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296466" y="357188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71500" algn="l"/>
              </a:tabLst>
              <a:defRPr/>
            </a:pPr>
            <a:endParaRPr lang="en-US" sz="1800">
              <a:solidFill>
                <a:srgbClr val="7F0700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242888" y="250032"/>
            <a:ext cx="6172200" cy="5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571500" algn="l"/>
              </a:tabLst>
              <a:defRPr/>
            </a:pPr>
            <a:endParaRPr lang="en-US" sz="1800">
              <a:solidFill>
                <a:srgbClr val="7F07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42900" y="1200151"/>
            <a:ext cx="6172200" cy="3394472"/>
          </a:xfrm>
        </p:spPr>
        <p:txBody>
          <a:bodyPr/>
          <a:lstStyle>
            <a:lvl1pPr>
              <a:defRPr sz="21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>
            <a:off x="0" y="400050"/>
            <a:ext cx="6858000" cy="0"/>
          </a:xfrm>
          <a:prstGeom prst="line">
            <a:avLst/>
          </a:prstGeom>
          <a:noFill/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6286500" y="4812507"/>
            <a:ext cx="51435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CC7C022-51AB-40D6-A3B2-0C47A5C13BC1}" type="slidenum">
              <a:rPr lang="en-IN" sz="135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IN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9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400050"/>
          </a:xfrm>
          <a:prstGeom prst="rect">
            <a:avLst/>
          </a:prstGeo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553152" y="0"/>
            <a:ext cx="325755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43350" y="342900"/>
            <a:ext cx="2914650" cy="34290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7312" y="4830570"/>
            <a:ext cx="552823" cy="312930"/>
          </a:xfrm>
        </p:spPr>
        <p:txBody>
          <a:bodyPr/>
          <a:lstStyle>
            <a:lvl1pPr algn="r">
              <a:defRPr/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33598"/>
      </p:ext>
    </p:extLst>
  </p:cSld>
  <p:clrMapOvr>
    <a:masterClrMapping/>
  </p:clrMapOvr>
  <p:transition spd="med" advClick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240631"/>
            <a:ext cx="4229100" cy="1216819"/>
          </a:xfrm>
        </p:spPr>
        <p:txBody>
          <a:bodyPr>
            <a:normAutofit/>
          </a:bodyPr>
          <a:lstStyle>
            <a:lvl1pPr algn="l">
              <a:defRPr sz="225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2571750"/>
            <a:ext cx="4229100" cy="685800"/>
          </a:xfr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00700" y="3314700"/>
            <a:ext cx="1257300" cy="1828800"/>
          </a:xfrm>
          <a:prstGeom prst="rect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4057650" y="3600450"/>
            <a:ext cx="1828800" cy="1257300"/>
          </a:xfrm>
          <a:prstGeom prst="rtTriangle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10" name="Parallelogram 9"/>
          <p:cNvSpPr/>
          <p:nvPr userDrawn="1"/>
        </p:nvSpPr>
        <p:spPr>
          <a:xfrm>
            <a:off x="1714500" y="3314700"/>
            <a:ext cx="2686050" cy="1828800"/>
          </a:xfrm>
          <a:prstGeom prst="parallelogram">
            <a:avLst>
              <a:gd name="adj" fmla="val 6968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11" name="Parallelogram 10"/>
          <p:cNvSpPr/>
          <p:nvPr userDrawn="1"/>
        </p:nvSpPr>
        <p:spPr>
          <a:xfrm>
            <a:off x="4400550" y="1485900"/>
            <a:ext cx="2457450" cy="1828800"/>
          </a:xfrm>
          <a:prstGeom prst="parallelogram">
            <a:avLst>
              <a:gd name="adj" fmla="val 6968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2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250">
                <a:solidFill>
                  <a:srgbClr val="ED1B24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75">
                <a:latin typeface="+mj-lt"/>
              </a:defRPr>
            </a:lvl1pPr>
            <a:lvl2pPr>
              <a:defRPr sz="1350">
                <a:latin typeface="+mj-lt"/>
              </a:defRPr>
            </a:lvl2pPr>
            <a:lvl3pPr>
              <a:defRPr sz="1125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15100" y="4812507"/>
            <a:ext cx="28575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2F1C60C7-DDD6-4FAF-A61C-0FEED2BFE59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31645" y="4800601"/>
            <a:ext cx="10166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prstClr val="white"/>
                </a:solidFill>
              </a:rPr>
              <a:t>Cloud Computing</a:t>
            </a:r>
            <a:endParaRPr lang="en-US" sz="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0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9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08792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94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15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55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43.xml"/><Relationship Id="rId7" Type="http://schemas.openxmlformats.org/officeDocument/2006/relationships/vmlDrawing" Target="../drawings/vmlDrawing2.v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4.xml"/><Relationship Id="rId9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4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912" r:id="rId13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ERVER\common\Kapil\august\24\PPT\Slide-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4505325"/>
            <a:ext cx="6844284" cy="6286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913" r:id="rId5"/>
  </p:sldLayoutIdLst>
  <p:transition spd="med" advClick="0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common\Kapil\august\24\PPT\Slide-02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085850"/>
            <a:ext cx="6263879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51235" y="250031"/>
            <a:ext cx="521374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</a:t>
            </a:r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>
            <a:off x="296466" y="357188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tabLst>
                <a:tab pos="571500" algn="l"/>
              </a:tabLst>
              <a:defRPr/>
            </a:pPr>
            <a:endParaRPr lang="en-US" sz="1800">
              <a:solidFill>
                <a:srgbClr val="7F0700"/>
              </a:solidFill>
            </a:endParaRPr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242888" y="195487"/>
            <a:ext cx="6172200" cy="5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tabLst>
                <a:tab pos="571500" algn="l"/>
              </a:tabLst>
              <a:defRPr/>
            </a:pPr>
            <a:endParaRPr lang="en-US" sz="1800">
              <a:solidFill>
                <a:srgbClr val="7F0700"/>
              </a:solidFill>
            </a:endParaRPr>
          </a:p>
        </p:txBody>
      </p:sp>
      <p:sp>
        <p:nvSpPr>
          <p:cNvPr id="438290" name="Line 18"/>
          <p:cNvSpPr>
            <a:spLocks noChangeShapeType="1"/>
          </p:cNvSpPr>
          <p:nvPr/>
        </p:nvSpPr>
        <p:spPr bwMode="auto">
          <a:xfrm>
            <a:off x="0" y="514350"/>
            <a:ext cx="6858000" cy="0"/>
          </a:xfrm>
          <a:prstGeom prst="line">
            <a:avLst/>
          </a:prstGeom>
          <a:noFill/>
          <a:ln w="28575">
            <a:solidFill>
              <a:srgbClr val="FE000C"/>
            </a:solidFill>
            <a:round/>
            <a:headEnd/>
            <a:tailEnd/>
          </a:ln>
          <a:effectLst/>
        </p:spPr>
        <p:txBody>
          <a:bodyPr tIns="68580" bIns="68580" anchor="ctr"/>
          <a:lstStyle/>
          <a:p>
            <a:pPr>
              <a:defRPr/>
            </a:pPr>
            <a:endParaRPr lang="en-US" sz="1350">
              <a:solidFill>
                <a:srgbClr val="7F0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8850" y="4800600"/>
            <a:ext cx="20574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 smtClean="0">
                <a:solidFill>
                  <a:srgbClr val="FFFFFF"/>
                </a:solidFill>
                <a:cs typeface="Arial" pitchFamily="34" charset="0"/>
              </a:rPr>
              <a:t>External </a:t>
            </a:r>
            <a:r>
              <a:rPr lang="en-US" sz="1350" b="1" dirty="0">
                <a:solidFill>
                  <a:srgbClr val="FFFFFF"/>
                </a:solidFill>
                <a:cs typeface="Arial" pitchFamily="34" charset="0"/>
              </a:rPr>
              <a:t>- </a:t>
            </a:r>
            <a:r>
              <a:rPr lang="en-US" sz="1350" b="1" dirty="0" smtClean="0">
                <a:solidFill>
                  <a:srgbClr val="FFFFFF"/>
                </a:solidFill>
                <a:cs typeface="Arial" pitchFamily="34" charset="0"/>
              </a:rPr>
              <a:t>Privilege</a:t>
            </a:r>
            <a:endParaRPr lang="en-US" sz="135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7380" y="4800600"/>
            <a:ext cx="203128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50" b="1" dirty="0" smtClean="0">
                <a:solidFill>
                  <a:srgbClr val="FFFFFF"/>
                </a:solidFill>
                <a:cs typeface="Arial" pitchFamily="34" charset="0"/>
              </a:rPr>
              <a:t>Hero </a:t>
            </a:r>
            <a:r>
              <a:rPr lang="en-US" sz="1350" b="1" dirty="0" err="1" smtClean="0">
                <a:solidFill>
                  <a:srgbClr val="FFFFFF"/>
                </a:solidFill>
                <a:cs typeface="Arial" pitchFamily="34" charset="0"/>
              </a:rPr>
              <a:t>MotoCorp</a:t>
            </a:r>
            <a:r>
              <a:rPr lang="en-US" sz="1350" b="1" dirty="0" smtClean="0">
                <a:solidFill>
                  <a:srgbClr val="FFFFFF"/>
                </a:solidFill>
                <a:cs typeface="Arial" pitchFamily="34" charset="0"/>
              </a:rPr>
              <a:t> Ltd.</a:t>
            </a:r>
            <a:endParaRPr lang="en-US" sz="135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4812507"/>
            <a:ext cx="51435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0CC7C022-51AB-40D6-A3B2-0C47A5C13BC1}" type="slidenum">
              <a:rPr lang="en-IN" smtClean="0">
                <a:solidFill>
                  <a:srgbClr val="FFFFFF"/>
                </a:solidFill>
              </a:rPr>
              <a:pPr/>
              <a:t>‹#›</a:t>
            </a:fld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2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571500" algn="l"/>
        </a:tabLst>
        <a:defRPr sz="1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571500" algn="l"/>
        </a:tabLst>
        <a:defRPr sz="18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571500" algn="l"/>
        </a:tabLst>
        <a:defRPr sz="18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571500" algn="l"/>
        </a:tabLst>
        <a:defRPr sz="18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571500" algn="l"/>
        </a:tabLst>
        <a:defRPr sz="1800" b="1">
          <a:solidFill>
            <a:srgbClr val="000000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tabLst>
          <a:tab pos="571500" algn="l"/>
        </a:tabLst>
        <a:defRPr sz="1800" b="1">
          <a:solidFill>
            <a:srgbClr val="000000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tabLst>
          <a:tab pos="571500" algn="l"/>
        </a:tabLst>
        <a:defRPr sz="1800" b="1">
          <a:solidFill>
            <a:srgbClr val="000000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tabLst>
          <a:tab pos="571500" algn="l"/>
        </a:tabLst>
        <a:defRPr sz="1800" b="1">
          <a:solidFill>
            <a:srgbClr val="000000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tabLst>
          <a:tab pos="571500" algn="l"/>
        </a:tabLst>
        <a:defRPr sz="1800" b="1">
          <a:solidFill>
            <a:srgbClr val="000000"/>
          </a:solidFill>
          <a:latin typeface="Arial" charset="0"/>
        </a:defRPr>
      </a:lvl9pPr>
    </p:titleStyle>
    <p:bodyStyle>
      <a:lvl1pPr marL="129779" indent="-129779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000000"/>
        </a:buClr>
        <a:buFont typeface="Arial" charset="0"/>
        <a:buChar char="•"/>
        <a:defRPr sz="1650">
          <a:solidFill>
            <a:srgbClr val="000000"/>
          </a:solidFill>
          <a:latin typeface="+mn-lt"/>
          <a:ea typeface="+mn-ea"/>
          <a:cs typeface="+mn-cs"/>
        </a:defRPr>
      </a:lvl1pPr>
      <a:lvl2pPr marL="251222" indent="-10358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rgbClr val="000000"/>
        </a:buClr>
        <a:buFont typeface="Arial" charset="0"/>
        <a:buChar char="-"/>
        <a:defRPr sz="1500">
          <a:solidFill>
            <a:srgbClr val="000000"/>
          </a:solidFill>
          <a:latin typeface="+mn-lt"/>
        </a:defRPr>
      </a:lvl2pPr>
      <a:lvl3pPr marL="390525" indent="-11311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0000"/>
        </a:buClr>
        <a:buFont typeface="Arial" charset="0"/>
        <a:buChar char="-"/>
        <a:defRPr sz="1800">
          <a:solidFill>
            <a:srgbClr val="000000"/>
          </a:solidFill>
          <a:latin typeface="+mn-lt"/>
        </a:defRPr>
      </a:lvl3pPr>
      <a:lvl4pPr marL="538163" indent="-121444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0000"/>
        </a:buClr>
        <a:buFont typeface="Arial" charset="0"/>
        <a:buChar char="-"/>
        <a:defRPr sz="1200">
          <a:solidFill>
            <a:srgbClr val="000000"/>
          </a:solidFill>
          <a:latin typeface="+mn-lt"/>
        </a:defRPr>
      </a:lvl4pPr>
      <a:lvl5pPr marL="694135" indent="-138113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0000"/>
        </a:buClr>
        <a:buFont typeface="Arial" charset="0"/>
        <a:buChar char="»"/>
        <a:defRPr sz="1050">
          <a:solidFill>
            <a:srgbClr val="000000"/>
          </a:solidFill>
          <a:latin typeface="+mn-lt"/>
        </a:defRPr>
      </a:lvl5pPr>
      <a:lvl6pPr marL="1037035" indent="-138113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0000"/>
        </a:buClr>
        <a:buFont typeface="Arial" charset="0"/>
        <a:defRPr sz="1050">
          <a:solidFill>
            <a:srgbClr val="000000"/>
          </a:solidFill>
          <a:latin typeface="+mn-lt"/>
        </a:defRPr>
      </a:lvl6pPr>
      <a:lvl7pPr marL="1379935" indent="-138113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0000"/>
        </a:buClr>
        <a:buFont typeface="Arial" charset="0"/>
        <a:defRPr sz="1050">
          <a:solidFill>
            <a:srgbClr val="000000"/>
          </a:solidFill>
          <a:latin typeface="+mn-lt"/>
        </a:defRPr>
      </a:lvl7pPr>
      <a:lvl8pPr marL="1722835" indent="-138113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0000"/>
        </a:buClr>
        <a:buFont typeface="Arial" charset="0"/>
        <a:defRPr sz="1050">
          <a:solidFill>
            <a:srgbClr val="000000"/>
          </a:solidFill>
          <a:latin typeface="+mn-lt"/>
        </a:defRPr>
      </a:lvl8pPr>
      <a:lvl9pPr marL="2065735" indent="-138113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0000"/>
        </a:buClr>
        <a:buFont typeface="Arial" charset="0"/>
        <a:defRPr sz="105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911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.in/url?sa=i&amp;rct=j&amp;q=&amp;esrc=s&amp;source=images&amp;cd=&amp;cad=rja&amp;uact=8&amp;ved=0ahUKEwj0_LCHn5HNAhXDOY8KHVq3CZMQjRwIBw&amp;url=http://www.globaltoynews.com/2013/11/toys-40-the-future-of-play.html&amp;bvm=bv.123664746,d.c2I&amp;psig=AFQjCNFeFS-cGhMNbb8rH8-tU8JIsnAOEQ&amp;ust=1465228307876780" TargetMode="Externa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6858000" cy="2851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4454664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smtClean="0">
                <a:solidFill>
                  <a:srgbClr val="FFFF00"/>
                </a:solidFill>
              </a:rPr>
              <a:t>Vijay Sethi</a:t>
            </a:r>
            <a:endParaRPr lang="en-IN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6028" y="2800350"/>
            <a:ext cx="31678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Industry 4.0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&amp;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Hero MotoCorp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23" y="4705350"/>
            <a:ext cx="262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October 26</a:t>
            </a:r>
            <a:r>
              <a:rPr lang="en-IN" sz="2400" b="1" baseline="30000" dirty="0" smtClean="0">
                <a:solidFill>
                  <a:srgbClr val="FFFF00"/>
                </a:solidFill>
              </a:rPr>
              <a:t>th</a:t>
            </a:r>
            <a:r>
              <a:rPr lang="en-IN" sz="2400" b="1" dirty="0" smtClean="0">
                <a:solidFill>
                  <a:srgbClr val="FFFF00"/>
                </a:solidFill>
              </a:rPr>
              <a:t> , 2018</a:t>
            </a:r>
            <a:endParaRPr lang="en-IN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2806937"/>
            <a:ext cx="30956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728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647950"/>
            <a:ext cx="3352799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2493818"/>
            <a:ext cx="3545179" cy="2668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3" y="-19050"/>
            <a:ext cx="3326677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28"/>
            <a:ext cx="3531323" cy="2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494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-88761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But, </a:t>
            </a:r>
            <a:r>
              <a:rPr kumimoji="0" lang="en-I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Industry 4.0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7200" b="1" dirty="0" smtClean="0">
                <a:solidFill>
                  <a:srgbClr val="FFFF00"/>
                </a:solidFill>
                <a:latin typeface="Calibri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is it Relevant</a:t>
            </a:r>
            <a:endParaRPr kumimoji="0" lang="en-IN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2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lobaltoynews.typepad.com/.a/6a0133ec87bd6d970b019b003e0933970b-320w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5319"/>
            <a:ext cx="6858000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050" b="1" dirty="0">
                <a:solidFill>
                  <a:srgbClr val="FFC000"/>
                </a:solidFill>
                <a:latin typeface="Calibri"/>
              </a:rPr>
              <a:t>Industry 1.0: Steam power - Enabled mass production and took industry away from people’s homes and into factories.</a:t>
            </a:r>
          </a:p>
          <a:p>
            <a:pPr marL="214313" indent="-214313" algn="ctr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50" b="1" dirty="0">
              <a:solidFill>
                <a:srgbClr val="FFC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17304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" y="0"/>
            <a:ext cx="6873672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69292"/>
            <a:ext cx="68580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5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</a:rPr>
              <a:t>Industry 2.0: Electricity – Increased productivity and made it possible to keep factories working 24 hours a day.</a:t>
            </a:r>
          </a:p>
        </p:txBody>
      </p:sp>
    </p:spTree>
    <p:extLst>
      <p:ext uri="{BB962C8B-B14F-4D97-AF65-F5344CB8AC3E}">
        <p14:creationId xmlns:p14="http://schemas.microsoft.com/office/powerpoint/2010/main" val="11400772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" y="0"/>
            <a:ext cx="6838591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4300"/>
            <a:ext cx="6858000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050" b="1" dirty="0">
                <a:solidFill>
                  <a:prstClr val="white"/>
                </a:solidFill>
                <a:latin typeface="Calibri"/>
              </a:rPr>
              <a:t>Industry 3.0: IT -  </a:t>
            </a:r>
          </a:p>
          <a:p>
            <a:pPr algn="ctr" defTabSz="685800">
              <a:lnSpc>
                <a:spcPct val="150000"/>
              </a:lnSpc>
            </a:pPr>
            <a:r>
              <a:rPr lang="en-US" sz="4050" b="1" dirty="0">
                <a:solidFill>
                  <a:prstClr val="white"/>
                </a:solidFill>
                <a:latin typeface="Calibri"/>
              </a:rPr>
              <a:t>Provided the means to automate certain elements of production and create more efficient processes.</a:t>
            </a:r>
          </a:p>
          <a:p>
            <a:pPr marL="214313" indent="-214313" algn="ctr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5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82247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09737"/>
            <a:ext cx="678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 smtClean="0">
                <a:solidFill>
                  <a:srgbClr val="FFFF00"/>
                </a:solidFill>
              </a:rPr>
              <a:t>The </a:t>
            </a:r>
            <a:r>
              <a:rPr lang="en-IN" sz="3200" b="1" dirty="0">
                <a:solidFill>
                  <a:srgbClr val="FFFF00"/>
                </a:solidFill>
              </a:rPr>
              <a:t>fourth industrial revolution will take what was started in the third with the adoption of computers and automation and enhance it with smart and autonomous systems </a:t>
            </a:r>
            <a:r>
              <a:rPr lang="en-IN" sz="3200" b="1" dirty="0" smtClean="0">
                <a:solidFill>
                  <a:srgbClr val="FFFF00"/>
                </a:solidFill>
              </a:rPr>
              <a:t>fuelled </a:t>
            </a:r>
            <a:r>
              <a:rPr lang="en-IN" sz="3200" b="1" dirty="0">
                <a:solidFill>
                  <a:srgbClr val="FFFF00"/>
                </a:solidFill>
              </a:rPr>
              <a:t>by data and machine learning.</a:t>
            </a:r>
          </a:p>
        </p:txBody>
      </p:sp>
    </p:spTree>
    <p:extLst>
      <p:ext uri="{BB962C8B-B14F-4D97-AF65-F5344CB8AC3E}">
        <p14:creationId xmlns:p14="http://schemas.microsoft.com/office/powerpoint/2010/main" val="121715424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438150"/>
            <a:ext cx="3476625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586"/>
            <a:ext cx="6858000" cy="28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668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858000" cy="3331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50" y="4762069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white"/>
                </a:solidFill>
                <a:latin typeface="Calibri"/>
              </a:rPr>
              <a:t>1780s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1200" y="4762069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white"/>
                </a:solidFill>
                <a:latin typeface="Calibri"/>
              </a:rPr>
              <a:t>1900s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1" y="4762069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white"/>
                </a:solidFill>
                <a:latin typeface="Calibri"/>
              </a:rPr>
              <a:t>1970s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5612" y="4762069"/>
            <a:ext cx="93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>
                <a:solidFill>
                  <a:prstClr val="white"/>
                </a:solidFill>
                <a:latin typeface="Calibri"/>
              </a:rPr>
              <a:t>Today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114300"/>
            <a:ext cx="625164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950" b="1" dirty="0">
                <a:solidFill>
                  <a:prstClr val="white"/>
                </a:solidFill>
                <a:latin typeface="Calibri"/>
              </a:rPr>
              <a:t>Journey to Industry 4.0</a:t>
            </a:r>
          </a:p>
        </p:txBody>
      </p:sp>
    </p:spTree>
    <p:extLst>
      <p:ext uri="{BB962C8B-B14F-4D97-AF65-F5344CB8AC3E}">
        <p14:creationId xmlns:p14="http://schemas.microsoft.com/office/powerpoint/2010/main" val="147705287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" y="-139898"/>
            <a:ext cx="6800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Journey of Industry </a:t>
            </a:r>
            <a:r>
              <a:rPr lang="en-US" sz="2800" b="1" dirty="0">
                <a:solidFill>
                  <a:srgbClr val="FFFF00"/>
                </a:solidFill>
                <a:latin typeface="Calibri"/>
              </a:rPr>
              <a:t>4.0 is about</a:t>
            </a:r>
            <a:r>
              <a:rPr lang="en-US" sz="3200" b="1" dirty="0">
                <a:solidFill>
                  <a:srgbClr val="FFFF00"/>
                </a:solidFill>
                <a:latin typeface="Calibri"/>
              </a:rPr>
              <a:t> 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4000" b="1" dirty="0">
                <a:solidFill>
                  <a:prstClr val="white"/>
                </a:solidFill>
                <a:latin typeface="Calibri"/>
              </a:rPr>
              <a:t>“</a:t>
            </a:r>
            <a:r>
              <a:rPr lang="en-US" sz="4000" b="1" dirty="0" smtClean="0">
                <a:solidFill>
                  <a:prstClr val="white"/>
                </a:solidFill>
                <a:latin typeface="Calibri"/>
              </a:rPr>
              <a:t>Data Driven Manufacturing” 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  <a:p>
            <a:pPr algn="ctr" defTabSz="685800"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Calibri"/>
              </a:rPr>
              <a:t>OR</a:t>
            </a:r>
            <a:endParaRPr lang="en-US" sz="32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" y="2138544"/>
            <a:ext cx="6800850" cy="271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“Smart Manufacturing”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2761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58825"/>
            <a:ext cx="6629400" cy="37941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en-US" sz="6600" b="1" dirty="0" smtClean="0">
                <a:solidFill>
                  <a:srgbClr val="003300"/>
                </a:solidFill>
              </a:rPr>
              <a:t>… with an aim to Enhance….</a:t>
            </a:r>
            <a:endParaRPr lang="en-US" sz="6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01" y="1962150"/>
            <a:ext cx="2498299" cy="3126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8390"/>
            <a:ext cx="6515100" cy="1386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62150"/>
            <a:ext cx="2604019" cy="31261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42875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dirty="0"/>
              <a:t>MUMBAI </a:t>
            </a:r>
            <a:r>
              <a:rPr lang="en-IN" dirty="0" smtClean="0"/>
              <a:t>- FEBRUARY </a:t>
            </a:r>
            <a:r>
              <a:rPr lang="en-IN" dirty="0"/>
              <a:t>13, </a:t>
            </a:r>
            <a:r>
              <a:rPr lang="en-IN" dirty="0" smtClean="0"/>
              <a:t>2016 - 'MAKE </a:t>
            </a:r>
            <a:r>
              <a:rPr lang="en-IN" dirty="0"/>
              <a:t>IN INDIA WEEK'.</a:t>
            </a:r>
          </a:p>
        </p:txBody>
      </p:sp>
    </p:spTree>
    <p:extLst>
      <p:ext uri="{BB962C8B-B14F-4D97-AF65-F5344CB8AC3E}">
        <p14:creationId xmlns:p14="http://schemas.microsoft.com/office/powerpoint/2010/main" val="175174148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325297">
            <a:off x="-724176" y="459752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Cost Competitiveness</a:t>
            </a:r>
          </a:p>
        </p:txBody>
      </p:sp>
      <p:sp>
        <p:nvSpPr>
          <p:cNvPr id="7" name="Rectangle 6"/>
          <p:cNvSpPr/>
          <p:nvPr/>
        </p:nvSpPr>
        <p:spPr>
          <a:xfrm rot="2502730">
            <a:off x="3728933" y="808601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400" b="1" dirty="0">
                <a:solidFill>
                  <a:srgbClr val="FFFF00"/>
                </a:solidFill>
              </a:rPr>
              <a:t>Supply Chain efficiency and collaboration with partners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5775" y="3541752"/>
            <a:ext cx="21228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3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Productivity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114550" y="228600"/>
            <a:ext cx="1643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 Process Quality </a:t>
            </a:r>
          </a:p>
        </p:txBody>
      </p:sp>
      <p:sp>
        <p:nvSpPr>
          <p:cNvPr id="11" name="Rectangle 10"/>
          <p:cNvSpPr/>
          <p:nvPr/>
        </p:nvSpPr>
        <p:spPr>
          <a:xfrm rot="17731177">
            <a:off x="3362070" y="1516263"/>
            <a:ext cx="1485728" cy="1143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3000" b="1" dirty="0">
                <a:solidFill>
                  <a:srgbClr val="FF0000"/>
                </a:solidFill>
              </a:rPr>
              <a:t>Time to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3000" b="1" dirty="0">
                <a:solidFill>
                  <a:srgbClr val="FF0000"/>
                </a:solidFill>
              </a:rPr>
              <a:t>market</a:t>
            </a:r>
          </a:p>
        </p:txBody>
      </p:sp>
      <p:sp>
        <p:nvSpPr>
          <p:cNvPr id="12" name="Rectangle 11"/>
          <p:cNvSpPr/>
          <p:nvPr/>
        </p:nvSpPr>
        <p:spPr>
          <a:xfrm rot="1115304">
            <a:off x="1438417" y="1467947"/>
            <a:ext cx="1973554" cy="959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Adherence to 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Processes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" y="3899237"/>
            <a:ext cx="1854995" cy="1051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700" b="1" dirty="0">
                <a:solidFill>
                  <a:schemeClr val="bg2">
                    <a:lumMod val="50000"/>
                  </a:schemeClr>
                </a:solidFill>
              </a:rPr>
              <a:t>Design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700" b="1" dirty="0">
                <a:solidFill>
                  <a:schemeClr val="bg2">
                    <a:lumMod val="50000"/>
                  </a:schemeClr>
                </a:solidFill>
              </a:rPr>
              <a:t>Capabilities</a:t>
            </a:r>
          </a:p>
        </p:txBody>
      </p:sp>
      <p:sp>
        <p:nvSpPr>
          <p:cNvPr id="17" name="Rectangle 16"/>
          <p:cNvSpPr/>
          <p:nvPr/>
        </p:nvSpPr>
        <p:spPr>
          <a:xfrm rot="19504295">
            <a:off x="2944921" y="3587513"/>
            <a:ext cx="386035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3300" b="1" dirty="0">
                <a:solidFill>
                  <a:srgbClr val="FFFF00"/>
                </a:solidFill>
              </a:rPr>
              <a:t>…….and many others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61769" y="4026753"/>
            <a:ext cx="1643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400" b="1" dirty="0" smtClean="0">
                <a:solidFill>
                  <a:srgbClr val="8CA9E4"/>
                </a:solidFill>
              </a:rPr>
              <a:t>Product Quality </a:t>
            </a:r>
            <a:endParaRPr lang="en-US" sz="2400" b="1" dirty="0">
              <a:solidFill>
                <a:srgbClr val="8CA9E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8718600">
            <a:off x="-270764" y="2778503"/>
            <a:ext cx="2401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Customer Delight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4" grpId="0"/>
      <p:bldP spid="17" grpId="0"/>
      <p:bldP spid="1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8281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Industry 4.0 targets all these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83041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Industry 4.0 Targets all these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74"/>
            <a:ext cx="6858000" cy="52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0" y="1"/>
            <a:ext cx="6823120" cy="2952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95275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Connected machines can provide a tremendous volume of data that can help predict maintenance, performance and other issues, by identifying patterns and insights that are impossible for a human to do in a reasonable timeframe – using AI / ML </a:t>
            </a:r>
            <a:r>
              <a:rPr lang="en-IN" sz="2400" b="1" dirty="0" err="1">
                <a:solidFill>
                  <a:schemeClr val="bg1"/>
                </a:solidFill>
              </a:rPr>
              <a:t>etc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53989"/>
            <a:ext cx="3200400" cy="3197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2" y="285750"/>
            <a:ext cx="3505198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800" b="1" dirty="0">
                <a:solidFill>
                  <a:schemeClr val="bg1"/>
                </a:solidFill>
              </a:rPr>
              <a:t>A connected supply chain can help adjust and accommodate when new information is presented – be about routes, weather etc. </a:t>
            </a:r>
          </a:p>
        </p:txBody>
      </p:sp>
    </p:spTree>
    <p:extLst>
      <p:ext uri="{BB962C8B-B14F-4D97-AF65-F5344CB8AC3E}">
        <p14:creationId xmlns:p14="http://schemas.microsoft.com/office/powerpoint/2010/main" val="41085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6858000" cy="3238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70468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</a:rPr>
              <a:t>Robots with AI can help reduce costs and improve safety and accuracy in warehouses - From picking products at a warehouse to getting them ready to ship</a:t>
            </a:r>
          </a:p>
        </p:txBody>
      </p:sp>
    </p:spTree>
    <p:extLst>
      <p:ext uri="{BB962C8B-B14F-4D97-AF65-F5344CB8AC3E}">
        <p14:creationId xmlns:p14="http://schemas.microsoft.com/office/powerpoint/2010/main" val="3855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9"/>
            <a:ext cx="685800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63855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IN" sz="3200" b="1" dirty="0">
                <a:solidFill>
                  <a:prstClr val="white"/>
                </a:solidFill>
              </a:rPr>
              <a:t>IOT can help manage / diagnose / optimise machines </a:t>
            </a:r>
            <a:r>
              <a:rPr lang="en-IN" sz="3200" b="1" dirty="0" smtClean="0">
                <a:solidFill>
                  <a:prstClr val="white"/>
                </a:solidFill>
              </a:rPr>
              <a:t>/ products / manufacturing </a:t>
            </a:r>
            <a:r>
              <a:rPr lang="en-IN" sz="3200" b="1" dirty="0">
                <a:solidFill>
                  <a:prstClr val="white"/>
                </a:solidFill>
              </a:rPr>
              <a:t>setups remotely</a:t>
            </a:r>
          </a:p>
        </p:txBody>
      </p:sp>
    </p:spTree>
    <p:extLst>
      <p:ext uri="{BB962C8B-B14F-4D97-AF65-F5344CB8AC3E}">
        <p14:creationId xmlns:p14="http://schemas.microsoft.com/office/powerpoint/2010/main" val="8300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3" y="-247650"/>
            <a:ext cx="5700837" cy="4400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2400" y="379095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Can help organizations move from </a:t>
            </a:r>
          </a:p>
          <a:p>
            <a:pPr algn="ctr"/>
            <a:r>
              <a:rPr lang="en-IN" sz="2800" b="1" dirty="0" smtClean="0"/>
              <a:t>Mass Production to low cost </a:t>
            </a:r>
          </a:p>
          <a:p>
            <a:pPr algn="ctr"/>
            <a:r>
              <a:rPr lang="en-IN" sz="2800" b="1" dirty="0" smtClean="0"/>
              <a:t>Mass Customization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6936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" y="394335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AR / VR Can help in diagnosis, training, trouble shooting</a:t>
            </a:r>
            <a:endParaRPr lang="en-IN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6858000" cy="38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94335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This also means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6858000" cy="523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466010" y="3943350"/>
            <a:ext cx="3307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200" b="1" dirty="0" smtClean="0"/>
              <a:t>One of the key reasons was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60480651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disappearing bound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0139"/>
            <a:ext cx="7010400" cy="33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351669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/>
              <a:t>Boundaries between systems like </a:t>
            </a:r>
            <a:r>
              <a:rPr lang="en-IN" sz="2400" b="1" dirty="0"/>
              <a:t>ERP, MES, PDM </a:t>
            </a:r>
            <a:r>
              <a:rPr lang="en-IN" sz="2400" b="1" dirty="0" smtClean="0"/>
              <a:t>CRM </a:t>
            </a:r>
            <a:r>
              <a:rPr lang="en-IN" sz="2400" b="1" dirty="0" err="1" smtClean="0"/>
              <a:t>etc</a:t>
            </a:r>
            <a:r>
              <a:rPr lang="en-IN" sz="2400" b="1" dirty="0" smtClean="0"/>
              <a:t> disappear - all </a:t>
            </a:r>
            <a:r>
              <a:rPr lang="en-IN" sz="2400" b="1" dirty="0"/>
              <a:t>elements of manufacturing, including product lines, services, and basically the entire environment </a:t>
            </a:r>
            <a:r>
              <a:rPr lang="en-IN" sz="2400" b="1" dirty="0" smtClean="0"/>
              <a:t>will be connected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8093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79095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 smtClean="0"/>
              <a:t>A mobile </a:t>
            </a:r>
            <a:r>
              <a:rPr lang="en-IN" sz="3200" b="1" dirty="0"/>
              <a:t>device </a:t>
            </a:r>
            <a:r>
              <a:rPr lang="en-IN" sz="3200" b="1" dirty="0" smtClean="0"/>
              <a:t>becomes the </a:t>
            </a:r>
            <a:r>
              <a:rPr lang="en-IN" sz="3200" b="1" dirty="0"/>
              <a:t>primary interface </a:t>
            </a:r>
            <a:r>
              <a:rPr lang="en-IN" sz="3200" b="1" dirty="0" smtClean="0"/>
              <a:t>for everything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1225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364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881" y="4171950"/>
            <a:ext cx="545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It needs a huge amount of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5344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6858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28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50"/>
            <a:ext cx="6723939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203835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Competency</a:t>
            </a:r>
          </a:p>
          <a:p>
            <a:pPr algn="ctr"/>
            <a:r>
              <a:rPr lang="en-IN" sz="32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Enhancement</a:t>
            </a:r>
            <a:endParaRPr lang="en-IN" sz="32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97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71550"/>
            <a:ext cx="4247621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57200" y="287655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 smtClean="0">
                <a:solidFill>
                  <a:schemeClr val="bg2">
                    <a:lumMod val="90000"/>
                  </a:schemeClr>
                </a:solidFill>
              </a:rPr>
              <a:t>for Industry 4.0 to succeed</a:t>
            </a:r>
            <a:endParaRPr lang="en-IN" sz="4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6858000" cy="51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3335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chemeClr val="bg2">
                    <a:lumMod val="75000"/>
                  </a:schemeClr>
                </a:solidFill>
                <a:latin typeface="Bernard MT Condensed" panose="02050806060905020404" pitchFamily="18" charset="0"/>
              </a:rPr>
              <a:t>CIOs need to </a:t>
            </a:r>
            <a:endParaRPr lang="en-IN" sz="3600" b="1" dirty="0">
              <a:solidFill>
                <a:schemeClr val="bg2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85950"/>
            <a:ext cx="4417142" cy="2405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0791"/>
            <a:ext cx="1408861" cy="16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6858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0646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6858000" cy="51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-76200" y="3562350"/>
            <a:ext cx="685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On Innovation and </a:t>
            </a:r>
          </a:p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Steps on a journey to….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8460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41" y="209550"/>
            <a:ext cx="2798259" cy="1257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49"/>
            <a:ext cx="4038600" cy="50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6858000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6858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2959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7" y="0"/>
            <a:ext cx="6905714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0258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6858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205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6858000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27863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</a:rPr>
              <a:t>DIGITAL TWIN AT HALOL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6379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0"/>
            <a:ext cx="343842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21" y="57150"/>
            <a:ext cx="341958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" y="2571753"/>
            <a:ext cx="3475564" cy="2539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69" y="3065737"/>
            <a:ext cx="3317132" cy="17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Hero">
      <a:dk1>
        <a:srgbClr val="000000"/>
      </a:dk1>
      <a:lt1>
        <a:sysClr val="window" lastClr="FFFFFF"/>
      </a:lt1>
      <a:dk2>
        <a:srgbClr val="000000"/>
      </a:dk2>
      <a:lt2>
        <a:srgbClr val="BFBFBF"/>
      </a:lt2>
      <a:accent1>
        <a:srgbClr val="D99694"/>
      </a:accent1>
      <a:accent2>
        <a:srgbClr val="F2DCDB"/>
      </a:accent2>
      <a:accent3>
        <a:srgbClr val="79A2B3"/>
      </a:accent3>
      <a:accent4>
        <a:srgbClr val="B7DDE8"/>
      </a:accent4>
      <a:accent5>
        <a:srgbClr val="9BBB59"/>
      </a:accent5>
      <a:accent6>
        <a:srgbClr val="D7E3BC"/>
      </a:accent6>
      <a:hlink>
        <a:srgbClr val="C0504D"/>
      </a:hlink>
      <a:folHlink>
        <a:srgbClr val="5D80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IRTEL">
  <a:themeElements>
    <a:clrScheme name="1_AIRTEL 1">
      <a:dk1>
        <a:srgbClr val="7F0700"/>
      </a:dk1>
      <a:lt1>
        <a:srgbClr val="FFFFFF"/>
      </a:lt1>
      <a:dk2>
        <a:srgbClr val="FFFFFF"/>
      </a:dk2>
      <a:lt2>
        <a:srgbClr val="808080"/>
      </a:lt2>
      <a:accent1>
        <a:srgbClr val="FF1100"/>
      </a:accent1>
      <a:accent2>
        <a:srgbClr val="5FC0BA"/>
      </a:accent2>
      <a:accent3>
        <a:srgbClr val="FFFFFF"/>
      </a:accent3>
      <a:accent4>
        <a:srgbClr val="6C0500"/>
      </a:accent4>
      <a:accent5>
        <a:srgbClr val="FFAAAA"/>
      </a:accent5>
      <a:accent6>
        <a:srgbClr val="55AEA8"/>
      </a:accent6>
      <a:hlink>
        <a:srgbClr val="F4CC00"/>
      </a:hlink>
      <a:folHlink>
        <a:srgbClr val="9ED9CA"/>
      </a:folHlink>
    </a:clrScheme>
    <a:fontScheme name="1_AIR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0"/>
          </a:spcAft>
          <a:buClr>
            <a:srgbClr val="000000"/>
          </a:buClr>
          <a:buSzTx/>
          <a:buFont typeface="Arial" charset="0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60000"/>
          </a:spcBef>
          <a:spcAft>
            <a:spcPct val="0"/>
          </a:spcAft>
          <a:buClr>
            <a:srgbClr val="000000"/>
          </a:buClr>
          <a:buSzTx/>
          <a:buFont typeface="Arial" charset="0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1_AIRTEL 1">
        <a:dk1>
          <a:srgbClr val="7F0700"/>
        </a:dk1>
        <a:lt1>
          <a:srgbClr val="FFFFFF"/>
        </a:lt1>
        <a:dk2>
          <a:srgbClr val="FFFFFF"/>
        </a:dk2>
        <a:lt2>
          <a:srgbClr val="808080"/>
        </a:lt2>
        <a:accent1>
          <a:srgbClr val="FF1100"/>
        </a:accent1>
        <a:accent2>
          <a:srgbClr val="5FC0BA"/>
        </a:accent2>
        <a:accent3>
          <a:srgbClr val="FFFFFF"/>
        </a:accent3>
        <a:accent4>
          <a:srgbClr val="6C0500"/>
        </a:accent4>
        <a:accent5>
          <a:srgbClr val="FFAAAA"/>
        </a:accent5>
        <a:accent6>
          <a:srgbClr val="55AEA8"/>
        </a:accent6>
        <a:hlink>
          <a:srgbClr val="F4CC00"/>
        </a:hlink>
        <a:folHlink>
          <a:srgbClr val="9ED9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37233</TotalTime>
  <Words>408</Words>
  <Application>Microsoft Office PowerPoint</Application>
  <PresentationFormat>Custom</PresentationFormat>
  <Paragraphs>59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Agency FB</vt:lpstr>
      <vt:lpstr>Arial</vt:lpstr>
      <vt:lpstr>Arial Narrow</vt:lpstr>
      <vt:lpstr>Bernard MT Condensed</vt:lpstr>
      <vt:lpstr>Calibri</vt:lpstr>
      <vt:lpstr>3_Office Theme</vt:lpstr>
      <vt:lpstr>Blank</vt:lpstr>
      <vt:lpstr>1_AIRTEL</vt:lpstr>
      <vt:lpstr>2_Office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vijay.sethi@heromotocorp.com</dc:creator>
  <cp:lastModifiedBy>Vijay Sethi</cp:lastModifiedBy>
  <cp:revision>403</cp:revision>
  <dcterms:created xsi:type="dcterms:W3CDTF">2011-08-24T10:26:53Z</dcterms:created>
  <dcterms:modified xsi:type="dcterms:W3CDTF">2018-10-26T06:12:36Z</dcterms:modified>
</cp:coreProperties>
</file>