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8"/>
  </p:notesMasterIdLst>
  <p:sldIdLst>
    <p:sldId id="258" r:id="rId2"/>
    <p:sldId id="460" r:id="rId3"/>
    <p:sldId id="291" r:id="rId4"/>
    <p:sldId id="275" r:id="rId5"/>
    <p:sldId id="274" r:id="rId6"/>
    <p:sldId id="301" r:id="rId7"/>
    <p:sldId id="464" r:id="rId8"/>
    <p:sldId id="459" r:id="rId9"/>
    <p:sldId id="463" r:id="rId10"/>
    <p:sldId id="452" r:id="rId11"/>
    <p:sldId id="448" r:id="rId12"/>
    <p:sldId id="455" r:id="rId13"/>
    <p:sldId id="437" r:id="rId14"/>
    <p:sldId id="447" r:id="rId15"/>
    <p:sldId id="434" r:id="rId16"/>
    <p:sldId id="426" r:id="rId17"/>
    <p:sldId id="453" r:id="rId18"/>
    <p:sldId id="436" r:id="rId19"/>
    <p:sldId id="292" r:id="rId20"/>
    <p:sldId id="260" r:id="rId21"/>
    <p:sldId id="268" r:id="rId22"/>
    <p:sldId id="449" r:id="rId23"/>
    <p:sldId id="446" r:id="rId24"/>
    <p:sldId id="320" r:id="rId25"/>
    <p:sldId id="263" r:id="rId26"/>
    <p:sldId id="270" r:id="rId27"/>
    <p:sldId id="294" r:id="rId28"/>
    <p:sldId id="400" r:id="rId29"/>
    <p:sldId id="428" r:id="rId30"/>
    <p:sldId id="269" r:id="rId31"/>
    <p:sldId id="272" r:id="rId32"/>
    <p:sldId id="271" r:id="rId33"/>
    <p:sldId id="465" r:id="rId34"/>
    <p:sldId id="256" r:id="rId35"/>
    <p:sldId id="267" r:id="rId36"/>
    <p:sldId id="466" r:id="rId37"/>
    <p:sldId id="257" r:id="rId38"/>
    <p:sldId id="467" r:id="rId39"/>
    <p:sldId id="259" r:id="rId40"/>
    <p:sldId id="468" r:id="rId41"/>
    <p:sldId id="261" r:id="rId42"/>
    <p:sldId id="265" r:id="rId43"/>
    <p:sldId id="266" r:id="rId44"/>
    <p:sldId id="262" r:id="rId45"/>
    <p:sldId id="273" r:id="rId46"/>
    <p:sldId id="469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138"/>
    <p:restoredTop sz="94643"/>
  </p:normalViewPr>
  <p:slideViewPr>
    <p:cSldViewPr snapToGrid="0" snapToObjects="1">
      <p:cViewPr varScale="1">
        <p:scale>
          <a:sx n="127" d="100"/>
          <a:sy n="127" d="100"/>
        </p:scale>
        <p:origin x="480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4" d="100"/>
        <a:sy n="74" d="100"/>
      </p:scale>
      <p:origin x="0" y="598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800" dirty="0"/>
              <a:t>Top 5 down time  Graph from 01/02/2016</a:t>
            </a:r>
            <a:r>
              <a:rPr lang="en-US" sz="1800" baseline="0" dirty="0"/>
              <a:t> to 31/03/2016 (</a:t>
            </a:r>
            <a:r>
              <a:rPr lang="en-US" sz="1800" baseline="0" dirty="0" err="1"/>
              <a:t>Avg</a:t>
            </a:r>
            <a:r>
              <a:rPr lang="en-US" sz="1800" baseline="0" dirty="0"/>
              <a:t> </a:t>
            </a:r>
            <a:r>
              <a:rPr lang="en-US" sz="1800" baseline="0" dirty="0" err="1"/>
              <a:t>Hrs</a:t>
            </a:r>
            <a:r>
              <a:rPr lang="en-US" sz="1800" baseline="0" dirty="0"/>
              <a:t>/month)</a:t>
            </a:r>
            <a:endParaRPr lang="en-US" sz="1800" dirty="0"/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'Time-wise'!$B$6</c:f>
              <c:strCache>
                <c:ptCount val="1"/>
                <c:pt idx="0">
                  <c:v>MAKINO 20-01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'Time-wise'!$A$7:$A$11</c:f>
              <c:strCache>
                <c:ptCount val="5"/>
                <c:pt idx="0">
                  <c:v>WAITING FOR CMM</c:v>
                </c:pt>
                <c:pt idx="1">
                  <c:v>NO OPERATOR</c:v>
                </c:pt>
                <c:pt idx="2">
                  <c:v>LOW AIR PRESSURE</c:v>
                </c:pt>
                <c:pt idx="3">
                  <c:v>SETTING TIME</c:v>
                </c:pt>
                <c:pt idx="4">
                  <c:v>DEVELOPMENT PROCESS</c:v>
                </c:pt>
              </c:strCache>
            </c:strRef>
          </c:cat>
          <c:val>
            <c:numRef>
              <c:f>'Time-wise'!$B$7:$B$11</c:f>
              <c:numCache>
                <c:formatCode>[h]:mm:ss</c:formatCode>
                <c:ptCount val="5"/>
                <c:pt idx="0">
                  <c:v>1.45</c:v>
                </c:pt>
                <c:pt idx="1">
                  <c:v>1.35</c:v>
                </c:pt>
                <c:pt idx="2">
                  <c:v>1.1000000000000001</c:v>
                </c:pt>
                <c:pt idx="3">
                  <c:v>1.05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42A-3345-BE6C-73B9355946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1782912"/>
        <c:axId val="135660096"/>
      </c:barChart>
      <c:catAx>
        <c:axId val="15178291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Reasons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35660096"/>
        <c:crosses val="autoZero"/>
        <c:auto val="1"/>
        <c:lblAlgn val="ctr"/>
        <c:lblOffset val="100"/>
        <c:noMultiLvlLbl val="0"/>
      </c:catAx>
      <c:valAx>
        <c:axId val="135660096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DownTime</a:t>
                </a:r>
              </a:p>
            </c:rich>
          </c:tx>
          <c:overlay val="0"/>
        </c:title>
        <c:numFmt formatCode="[h]:mm:ss;@" sourceLinked="0"/>
        <c:majorTickMark val="out"/>
        <c:minorTickMark val="none"/>
        <c:tickLblPos val="nextTo"/>
        <c:crossAx val="151782912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spPr>
    <a:ln>
      <a:solidFill>
        <a:srgbClr val="000000"/>
      </a:solidFill>
      <a:prstDash val="solid"/>
    </a:ln>
  </c:sp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000" dirty="0"/>
              <a:t>Before: Down Time Comparison Graph from 01/02/2016</a:t>
            </a:r>
            <a:r>
              <a:rPr lang="en-US" sz="1000" baseline="0" dirty="0"/>
              <a:t> to 31/03/2016(</a:t>
            </a:r>
            <a:r>
              <a:rPr lang="en-US" sz="1000" baseline="0" dirty="0" err="1"/>
              <a:t>Avg.Hrs</a:t>
            </a:r>
            <a:r>
              <a:rPr lang="en-US" sz="1000" baseline="0" dirty="0"/>
              <a:t>/ month) </a:t>
            </a:r>
            <a:endParaRPr lang="en-US" sz="1000" dirty="0"/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'Time-wise'!$B$6</c:f>
              <c:strCache>
                <c:ptCount val="1"/>
                <c:pt idx="0">
                  <c:v>MAKINO 20-01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2520000"/>
              <a:lstStyle/>
              <a:p>
                <a:pPr>
                  <a:defRPr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'Time-wise'!$A$7:$A$11</c:f>
              <c:strCache>
                <c:ptCount val="5"/>
                <c:pt idx="0">
                  <c:v>WAITING FOR CMM</c:v>
                </c:pt>
                <c:pt idx="1">
                  <c:v>NO OPERATOR</c:v>
                </c:pt>
                <c:pt idx="2">
                  <c:v>LOW AIR PRESSURE</c:v>
                </c:pt>
                <c:pt idx="3">
                  <c:v>SETTING TIME</c:v>
                </c:pt>
                <c:pt idx="4">
                  <c:v>DEVELOPMENT PROCESS</c:v>
                </c:pt>
              </c:strCache>
            </c:strRef>
          </c:cat>
          <c:val>
            <c:numRef>
              <c:f>'Time-wise'!$B$7:$B$11</c:f>
              <c:numCache>
                <c:formatCode>[h]:mm:ss</c:formatCode>
                <c:ptCount val="5"/>
                <c:pt idx="0">
                  <c:v>1.45</c:v>
                </c:pt>
                <c:pt idx="1">
                  <c:v>1.35</c:v>
                </c:pt>
                <c:pt idx="2">
                  <c:v>1.1000000000000001</c:v>
                </c:pt>
                <c:pt idx="3">
                  <c:v>1.05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320-DA42-8446-47AA02EFDE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2005120"/>
        <c:axId val="135665856"/>
      </c:barChart>
      <c:catAx>
        <c:axId val="15200512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Reasons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900" baseline="0"/>
            </a:pPr>
            <a:endParaRPr lang="en-US"/>
          </a:p>
        </c:txPr>
        <c:crossAx val="135665856"/>
        <c:crosses val="autoZero"/>
        <c:auto val="1"/>
        <c:lblAlgn val="ctr"/>
        <c:lblOffset val="100"/>
        <c:noMultiLvlLbl val="0"/>
      </c:catAx>
      <c:valAx>
        <c:axId val="135665856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DownTime</a:t>
                </a:r>
              </a:p>
            </c:rich>
          </c:tx>
          <c:overlay val="0"/>
        </c:title>
        <c:numFmt formatCode="[h]:mm:ss;@" sourceLinked="0"/>
        <c:majorTickMark val="out"/>
        <c:minorTickMark val="none"/>
        <c:tickLblPos val="nextTo"/>
        <c:crossAx val="152005120"/>
        <c:crosses val="autoZero"/>
        <c:crossBetween val="between"/>
      </c:valAx>
    </c:plotArea>
    <c:plotVisOnly val="1"/>
    <c:dispBlanksAs val="gap"/>
    <c:showDLblsOverMax val="0"/>
  </c:chart>
  <c:spPr>
    <a:ln>
      <a:solidFill>
        <a:srgbClr val="000000"/>
      </a:solidFill>
      <a:prstDash val="solid"/>
    </a:ln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000" dirty="0"/>
              <a:t>After: Down Time Comparison Graph from 1/04/2017</a:t>
            </a:r>
            <a:r>
              <a:rPr lang="en-US" sz="1000" baseline="0" dirty="0"/>
              <a:t> to 30/03/2018(</a:t>
            </a:r>
            <a:r>
              <a:rPr lang="en-US" sz="1000" baseline="0" dirty="0" err="1"/>
              <a:t>Avg.Hrs</a:t>
            </a:r>
            <a:r>
              <a:rPr lang="en-US" sz="1000" baseline="0" dirty="0"/>
              <a:t>/month)</a:t>
            </a:r>
            <a:endParaRPr lang="en-US" sz="1000" dirty="0"/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'Time-wise'!$B$6</c:f>
              <c:strCache>
                <c:ptCount val="1"/>
                <c:pt idx="0">
                  <c:v>MAKINO 20-01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2820000"/>
              <a:lstStyle/>
              <a:p>
                <a:pPr>
                  <a:defRPr sz="900" baseline="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'Time-wise'!$A$7:$A$11</c:f>
              <c:strCache>
                <c:ptCount val="5"/>
                <c:pt idx="0">
                  <c:v>WAITING FOR CMM</c:v>
                </c:pt>
                <c:pt idx="1">
                  <c:v>NO OPERATOR</c:v>
                </c:pt>
                <c:pt idx="2">
                  <c:v>LOW AIR PRESSURE</c:v>
                </c:pt>
                <c:pt idx="3">
                  <c:v>SETTING TIME</c:v>
                </c:pt>
                <c:pt idx="4">
                  <c:v>DEVELOPMENT PROCESS</c:v>
                </c:pt>
              </c:strCache>
            </c:strRef>
          </c:cat>
          <c:val>
            <c:numRef>
              <c:f>'Time-wise'!$B$7:$B$11</c:f>
              <c:numCache>
                <c:formatCode>[h]:mm:ss</c:formatCode>
                <c:ptCount val="5"/>
                <c:pt idx="0">
                  <c:v>0.4</c:v>
                </c:pt>
                <c:pt idx="1">
                  <c:v>0.65</c:v>
                </c:pt>
                <c:pt idx="2">
                  <c:v>0.35</c:v>
                </c:pt>
                <c:pt idx="3">
                  <c:v>0.55000000000000004</c:v>
                </c:pt>
                <c:pt idx="4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E98-314F-AE1E-867480C381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9657472"/>
        <c:axId val="39903232"/>
      </c:barChart>
      <c:catAx>
        <c:axId val="3965747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Reasons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900" baseline="0"/>
            </a:pPr>
            <a:endParaRPr lang="en-US"/>
          </a:p>
        </c:txPr>
        <c:crossAx val="39903232"/>
        <c:crosses val="autoZero"/>
        <c:auto val="1"/>
        <c:lblAlgn val="ctr"/>
        <c:lblOffset val="100"/>
        <c:noMultiLvlLbl val="0"/>
      </c:catAx>
      <c:valAx>
        <c:axId val="39903232"/>
        <c:scaling>
          <c:orientation val="minMax"/>
          <c:max val="1.9"/>
          <c:min val="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DownTime</a:t>
                </a:r>
              </a:p>
            </c:rich>
          </c:tx>
          <c:overlay val="0"/>
        </c:title>
        <c:numFmt formatCode="[h]:mm:ss;@" sourceLinked="0"/>
        <c:majorTickMark val="out"/>
        <c:minorTickMark val="none"/>
        <c:tickLblPos val="nextTo"/>
        <c:crossAx val="39657472"/>
        <c:crosses val="autoZero"/>
        <c:crossBetween val="between"/>
        <c:majorUnit val="0.5"/>
        <c:minorUnit val="4.0000000000000008E-2"/>
      </c:valAx>
    </c:plotArea>
    <c:legend>
      <c:legendPos val="r"/>
      <c:overlay val="0"/>
    </c:legend>
    <c:plotVisOnly val="1"/>
    <c:dispBlanksAs val="gap"/>
    <c:showDLblsOverMax val="0"/>
  </c:chart>
  <c:spPr>
    <a:ln>
      <a:solidFill>
        <a:srgbClr val="000000"/>
      </a:solidFill>
      <a:prstDash val="solid"/>
    </a:ln>
  </c:sp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0.84333</cdr:x>
      <cdr:y>0.16364</cdr:y>
    </cdr:from>
    <cdr:to>
      <cdr:x>0.97493</cdr:x>
      <cdr:y>0.47273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859685" y="648072"/>
          <a:ext cx="914400" cy="122413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IN" sz="18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AE0BBB-D24F-0546-9F02-3128EE432392}" type="datetimeFigureOut">
              <a:rPr lang="en-US" smtClean="0"/>
              <a:t>10/26/18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AA7497-19B8-4642-AF37-3EF1E45A4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775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8E007-DA31-4DF5-87F7-C27ECBD9A9AA}" type="slidenum">
              <a:rPr lang="en-IN" smtClean="0"/>
              <a:t>20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31071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C83B4-73F6-9142-B9E2-E9BD60D7D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D01683-46C7-E04A-930F-AF2BE2DBC6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98CA2E-4CFF-B64E-95EA-543938CF1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CA33F-8D7F-B94F-9C4C-D61D502E88E9}" type="datetimeFigureOut">
              <a:rPr lang="en-US" smtClean="0"/>
              <a:t>10/26/18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0F09FF-6BC6-7E41-A6A6-5BCCC650B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951A4F-353F-2B4E-8D6B-73BC63206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448FE-B809-1B47-AEE4-AFB6353052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605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2DB5B-CBD7-1B4F-AB6D-4A54374FE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900943-116D-AB43-AB1A-3FD55A0E07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94A516-F16B-FF43-98AA-4EF3061FE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CA33F-8D7F-B94F-9C4C-D61D502E88E9}" type="datetimeFigureOut">
              <a:rPr lang="en-US" smtClean="0"/>
              <a:t>10/26/18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35D7D8-40DA-7143-AFCF-3F05FB0E1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058FC7-740F-894F-91E3-30BA97FDD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448FE-B809-1B47-AEE4-AFB6353052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911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145BB96-8881-044F-8BC7-742FB3E92A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A6D735-0E67-014D-9565-15F5855485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99CD44-F956-1D41-9D73-FED645A60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CA33F-8D7F-B94F-9C4C-D61D502E88E9}" type="datetimeFigureOut">
              <a:rPr lang="en-US" smtClean="0"/>
              <a:t>10/26/18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4D9439-E5A1-0841-9879-B8F166A3D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C7A446-D5E6-8348-8D8F-8AB561410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448FE-B809-1B47-AEE4-AFB6353052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3598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D775D-21AE-4440-8B0E-95A3BE6B0E53}" type="datetimeFigureOut">
              <a:rPr lang="en-IN" smtClean="0"/>
              <a:t>26/10/18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E534B-2039-4796-92E9-0311945E25E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54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1E1FD-EAEC-0148-A2D6-57451C593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0E5850-F87D-474D-8AF3-BF35B69CD6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7A08F2-CDBE-4F49-A429-B99211B5C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CA33F-8D7F-B94F-9C4C-D61D502E88E9}" type="datetimeFigureOut">
              <a:rPr lang="en-US" smtClean="0"/>
              <a:t>10/26/18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9A762E-2B0B-E449-A3A2-DF42109C5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FC75C0-80D7-8341-A174-E786EBB7B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448FE-B809-1B47-AEE4-AFB6353052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392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8B1F9-8856-F54A-B6C2-0AF2A497A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92DCA5-445F-684B-9D7B-55DF9513E1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F38ECC-A14B-C84A-9899-7EF3C9225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CA33F-8D7F-B94F-9C4C-D61D502E88E9}" type="datetimeFigureOut">
              <a:rPr lang="en-US" smtClean="0"/>
              <a:t>10/26/18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09BA71-28BE-3746-8F83-635C98CD8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0A0117-8BB1-8C44-80D7-918A47FE2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448FE-B809-1B47-AEE4-AFB6353052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855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437B2-FAA8-D943-AA01-E6062C15F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408715-65AF-4549-89DE-4091BA4B07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7CEE59-0886-964D-89C1-B834D53B76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E1CC7D-0F07-664D-BDB5-B9BB9E102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CA33F-8D7F-B94F-9C4C-D61D502E88E9}" type="datetimeFigureOut">
              <a:rPr lang="en-US" smtClean="0"/>
              <a:t>10/26/18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9E3606-4683-F540-8244-5639347F8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473ACC-DBD3-A245-93F5-B0CCF3F6F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448FE-B809-1B47-AEE4-AFB6353052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277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CE984-8178-1D4D-A6AC-2FA045B33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A5721E-2465-CD4E-A651-4ADA0B2C89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D6172C-DDB7-7A4D-AE13-7B103D14D7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F4F1E6-1646-E54F-81C5-B2A3A0062D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1BB2D5-F8FC-D541-AA24-7696C1148A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66EDF2-C696-B948-A848-36AFDCB71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CA33F-8D7F-B94F-9C4C-D61D502E88E9}" type="datetimeFigureOut">
              <a:rPr lang="en-US" smtClean="0"/>
              <a:t>10/26/18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26079E-7196-1541-9B33-66F47909B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948E4A-581E-5D4A-B192-6E52CD885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448FE-B809-1B47-AEE4-AFB6353052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113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998A8-FD0D-0E4B-9EE0-D0B096A60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A88824-64A5-6E4A-BDD8-5724FF50F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CA33F-8D7F-B94F-9C4C-D61D502E88E9}" type="datetimeFigureOut">
              <a:rPr lang="en-US" smtClean="0"/>
              <a:t>10/26/18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CAFE17-A118-4240-BD5F-40E50CA46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FCB15C-C233-ED49-995E-BC30829BC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448FE-B809-1B47-AEE4-AFB6353052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400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B72EE6-7B58-3F41-B13D-F68DCF483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CA33F-8D7F-B94F-9C4C-D61D502E88E9}" type="datetimeFigureOut">
              <a:rPr lang="en-US" smtClean="0"/>
              <a:t>10/26/18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25C3EC-5F2E-054A-8643-21FDEC77E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3162D5-09B3-6B40-9516-3ED62B92C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448FE-B809-1B47-AEE4-AFB6353052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762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5C374-84CE-B04B-A6CD-34EF8EB1B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94B8CA-2EBA-C844-A21B-56918663E7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A5412A-3EDD-6843-806C-EC48D63C07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A8C9E4-D3A3-3541-9A11-AAE255337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CA33F-8D7F-B94F-9C4C-D61D502E88E9}" type="datetimeFigureOut">
              <a:rPr lang="en-US" smtClean="0"/>
              <a:t>10/26/18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D57073-71C1-3B4E-9CC6-02B1DFF2E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20EC2C-AC4E-2B43-BA29-2E979C5D4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448FE-B809-1B47-AEE4-AFB6353052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084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BC167-0F75-F546-8445-3E2157B46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C9F891-049D-8F42-86C8-24F14BE201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8AB9A1-4CDB-894A-9FD1-6B16FE9CEF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D64AB3-882C-114F-A854-D9E0EA575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CA33F-8D7F-B94F-9C4C-D61D502E88E9}" type="datetimeFigureOut">
              <a:rPr lang="en-US" smtClean="0"/>
              <a:t>10/26/18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2F0F56-8504-1344-B156-B8FBEFA6E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61F045-8763-9440-B799-81711BA9E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448FE-B809-1B47-AEE4-AFB6353052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932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935503-0748-E142-8F67-E9086138D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049" y="365126"/>
            <a:ext cx="11229278" cy="9618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7EEE85-CDF8-5C4D-A7CB-5342C114CF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6049" y="1538868"/>
            <a:ext cx="11229278" cy="46380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24F6A2-54BF-BB45-B946-D58679E6AC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3CA33F-8D7F-B94F-9C4C-D61D502E88E9}" type="datetimeFigureOut">
              <a:rPr lang="en-US" smtClean="0"/>
              <a:t>10/26/18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FD767D-DD52-294D-8FA7-A5BC29EEB2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D082CE-41EE-374A-9E85-7B3F2B3924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2448FE-B809-1B47-AEE4-AFB6353052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716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2.jpg"/><Relationship Id="rId4" Type="http://schemas.openxmlformats.org/officeDocument/2006/relationships/image" Target="../media/image5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" Target="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1.png"/><Relationship Id="rId18" Type="http://schemas.openxmlformats.org/officeDocument/2006/relationships/image" Target="../media/image86.png"/><Relationship Id="rId26" Type="http://schemas.openxmlformats.org/officeDocument/2006/relationships/image" Target="../media/image94.png"/><Relationship Id="rId21" Type="http://schemas.openxmlformats.org/officeDocument/2006/relationships/image" Target="../media/image89.png"/><Relationship Id="rId34" Type="http://schemas.openxmlformats.org/officeDocument/2006/relationships/image" Target="../media/image102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17" Type="http://schemas.openxmlformats.org/officeDocument/2006/relationships/image" Target="../media/image85.png"/><Relationship Id="rId25" Type="http://schemas.openxmlformats.org/officeDocument/2006/relationships/image" Target="../media/image93.png"/><Relationship Id="rId33" Type="http://schemas.openxmlformats.org/officeDocument/2006/relationships/image" Target="../media/image101.png"/><Relationship Id="rId38" Type="http://schemas.openxmlformats.org/officeDocument/2006/relationships/image" Target="../media/image106.png"/><Relationship Id="rId2" Type="http://schemas.openxmlformats.org/officeDocument/2006/relationships/image" Target="../media/image71.jpg"/><Relationship Id="rId16" Type="http://schemas.openxmlformats.org/officeDocument/2006/relationships/image" Target="../media/image84.png"/><Relationship Id="rId20" Type="http://schemas.openxmlformats.org/officeDocument/2006/relationships/image" Target="../media/image88.png"/><Relationship Id="rId29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24" Type="http://schemas.openxmlformats.org/officeDocument/2006/relationships/image" Target="../media/image92.png"/><Relationship Id="rId32" Type="http://schemas.openxmlformats.org/officeDocument/2006/relationships/image" Target="../media/image100.png"/><Relationship Id="rId37" Type="http://schemas.openxmlformats.org/officeDocument/2006/relationships/image" Target="../media/image105.png"/><Relationship Id="rId5" Type="http://schemas.openxmlformats.org/officeDocument/2006/relationships/image" Target="../media/image73.png"/><Relationship Id="rId15" Type="http://schemas.openxmlformats.org/officeDocument/2006/relationships/image" Target="../media/image83.png"/><Relationship Id="rId23" Type="http://schemas.openxmlformats.org/officeDocument/2006/relationships/image" Target="../media/image91.png"/><Relationship Id="rId28" Type="http://schemas.openxmlformats.org/officeDocument/2006/relationships/image" Target="../media/image96.png"/><Relationship Id="rId36" Type="http://schemas.openxmlformats.org/officeDocument/2006/relationships/image" Target="../media/image104.jpg"/><Relationship Id="rId10" Type="http://schemas.openxmlformats.org/officeDocument/2006/relationships/image" Target="../media/image78.png"/><Relationship Id="rId19" Type="http://schemas.openxmlformats.org/officeDocument/2006/relationships/image" Target="../media/image87.png"/><Relationship Id="rId31" Type="http://schemas.openxmlformats.org/officeDocument/2006/relationships/image" Target="../media/image99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Relationship Id="rId14" Type="http://schemas.openxmlformats.org/officeDocument/2006/relationships/image" Target="../media/image82.png"/><Relationship Id="rId22" Type="http://schemas.openxmlformats.org/officeDocument/2006/relationships/image" Target="../media/image90.png"/><Relationship Id="rId27" Type="http://schemas.openxmlformats.org/officeDocument/2006/relationships/image" Target="../media/image95.png"/><Relationship Id="rId30" Type="http://schemas.openxmlformats.org/officeDocument/2006/relationships/image" Target="../media/image98.png"/><Relationship Id="rId35" Type="http://schemas.openxmlformats.org/officeDocument/2006/relationships/image" Target="../media/image103.png"/><Relationship Id="rId8" Type="http://schemas.openxmlformats.org/officeDocument/2006/relationships/image" Target="../media/image76.png"/><Relationship Id="rId3" Type="http://schemas.openxmlformats.org/officeDocument/2006/relationships/image" Target="../media/image2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Relationship Id="rId9" Type="http://schemas.openxmlformats.org/officeDocument/2006/relationships/image" Target="../media/image1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9.tiff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13" Type="http://schemas.openxmlformats.org/officeDocument/2006/relationships/image" Target="../media/image132.jpeg"/><Relationship Id="rId3" Type="http://schemas.openxmlformats.org/officeDocument/2006/relationships/image" Target="../media/image122.jpeg"/><Relationship Id="rId7" Type="http://schemas.openxmlformats.org/officeDocument/2006/relationships/image" Target="../media/image126.jpeg"/><Relationship Id="rId12" Type="http://schemas.openxmlformats.org/officeDocument/2006/relationships/image" Target="../media/image131.jpeg"/><Relationship Id="rId2" Type="http://schemas.openxmlformats.org/officeDocument/2006/relationships/image" Target="../media/image121.jpeg"/><Relationship Id="rId16" Type="http://schemas.openxmlformats.org/officeDocument/2006/relationships/image" Target="../media/image13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5.jpeg"/><Relationship Id="rId11" Type="http://schemas.openxmlformats.org/officeDocument/2006/relationships/image" Target="../media/image130.jpeg"/><Relationship Id="rId5" Type="http://schemas.openxmlformats.org/officeDocument/2006/relationships/image" Target="../media/image124.jpeg"/><Relationship Id="rId15" Type="http://schemas.openxmlformats.org/officeDocument/2006/relationships/image" Target="../media/image134.jpeg"/><Relationship Id="rId10" Type="http://schemas.openxmlformats.org/officeDocument/2006/relationships/image" Target="../media/image129.jpeg"/><Relationship Id="rId4" Type="http://schemas.openxmlformats.org/officeDocument/2006/relationships/image" Target="../media/image123.jpeg"/><Relationship Id="rId9" Type="http://schemas.openxmlformats.org/officeDocument/2006/relationships/image" Target="../media/image128.jpeg"/><Relationship Id="rId14" Type="http://schemas.openxmlformats.org/officeDocument/2006/relationships/image" Target="../media/image13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5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8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hyperlink" Target="file:////G:/Amit/acem.mp4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0"/>
            <a:ext cx="121856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139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" y="0"/>
            <a:ext cx="121888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1695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9" y="-1"/>
            <a:ext cx="12193399" cy="6862361"/>
          </a:xfr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724" y="2181755"/>
            <a:ext cx="7064679" cy="2228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49"/>
          <a:stretch/>
        </p:blipFill>
        <p:spPr bwMode="auto">
          <a:xfrm>
            <a:off x="3174" y="1"/>
            <a:ext cx="12188826" cy="5997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146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4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9" y="-1"/>
            <a:ext cx="12193399" cy="6862361"/>
          </a:xfr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748" y="4252824"/>
            <a:ext cx="970756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141" y="4252824"/>
            <a:ext cx="1156493" cy="1537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523" y="1355090"/>
            <a:ext cx="2534343" cy="577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" t="72309" r="-9"/>
          <a:stretch/>
        </p:blipFill>
        <p:spPr bwMode="auto">
          <a:xfrm>
            <a:off x="4167070" y="1944711"/>
            <a:ext cx="45719" cy="3456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0063" y="1343484"/>
            <a:ext cx="6818727" cy="614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745" y="3650364"/>
            <a:ext cx="2700087" cy="2165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1152" y="1957854"/>
            <a:ext cx="3376478" cy="3845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4315821" y="2889464"/>
            <a:ext cx="3111561" cy="2925977"/>
            <a:chOff x="4315821" y="2889464"/>
            <a:chExt cx="3111561" cy="2925977"/>
          </a:xfrm>
        </p:grpSpPr>
        <p:pic>
          <p:nvPicPr>
            <p:cNvPr id="1033" name="Picture 9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643" t="84874"/>
            <a:stretch/>
          </p:blipFill>
          <p:spPr bwMode="auto">
            <a:xfrm>
              <a:off x="6096000" y="5400930"/>
              <a:ext cx="1298966" cy="4145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5821" y="2889464"/>
              <a:ext cx="3111561" cy="2325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6543492" y="2588657"/>
            <a:ext cx="2763878" cy="3201659"/>
            <a:chOff x="6543492" y="2588657"/>
            <a:chExt cx="2763878" cy="3201659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87415"/>
            <a:stretch/>
          </p:blipFill>
          <p:spPr bwMode="auto">
            <a:xfrm>
              <a:off x="7940391" y="5400929"/>
              <a:ext cx="1328341" cy="3893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3492" y="2588657"/>
              <a:ext cx="2763878" cy="2614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8751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4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9" y="-1"/>
            <a:ext cx="12193399" cy="6862361"/>
          </a:xfr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425" y="1997825"/>
            <a:ext cx="8394836" cy="1321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246996" y="1409773"/>
            <a:ext cx="3536545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b="1" i="1" spc="50" dirty="0">
                <a:latin typeface="Aharoni" panose="02010803020104030203" pitchFamily="2" charset="-79"/>
                <a:cs typeface="Aharoni" panose="02010803020104030203" pitchFamily="2" charset="-79"/>
              </a:rPr>
              <a:t>Productivity = Profits!</a:t>
            </a:r>
          </a:p>
          <a:p>
            <a:pPr algn="ctr"/>
            <a:r>
              <a:rPr lang="en-US" sz="2400" b="1" dirty="0"/>
              <a:t>$ </a:t>
            </a:r>
            <a:r>
              <a:rPr lang="en-IN" sz="2400" b="1" dirty="0"/>
              <a:t>€ ¥ ₹ £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311" y="3150388"/>
            <a:ext cx="3513958" cy="1322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321" y="3141132"/>
            <a:ext cx="4783981" cy="1334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160" y="4307167"/>
            <a:ext cx="4247126" cy="1320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359353"/>
            <a:ext cx="4606568" cy="1343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117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9" y="-1"/>
            <a:ext cx="12193399" cy="6862361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73" y="2198351"/>
            <a:ext cx="3906982" cy="3330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151" y="2129793"/>
            <a:ext cx="2516190" cy="3354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582" y="2100519"/>
            <a:ext cx="4366418" cy="3144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9159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84"/>
            <a:ext cx="12195177" cy="685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3990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0"/>
            <a:ext cx="12185651" cy="6858000"/>
          </a:xfrm>
          <a:prstGeom prst="rect">
            <a:avLst/>
          </a:prstGeom>
        </p:spPr>
      </p:pic>
      <p:pic>
        <p:nvPicPr>
          <p:cNvPr id="6" name="Picture 2" descr="D:\Ar\Branding\2015\CSb_30june15\Screens_collag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923" y="675198"/>
            <a:ext cx="9694153" cy="5287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75072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6"/>
            <a:ext cx="12192000" cy="685442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693" y="2222629"/>
            <a:ext cx="975353" cy="9753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435" y="3044958"/>
            <a:ext cx="8633755" cy="277195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682" y="1214145"/>
            <a:ext cx="5136919" cy="276996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54" y="1528856"/>
            <a:ext cx="4690564" cy="243354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343" y="1392657"/>
            <a:ext cx="2705939" cy="2705939"/>
          </a:xfrm>
          <a:prstGeom prst="rect">
            <a:avLst/>
          </a:prstGeom>
        </p:spPr>
      </p:pic>
      <p:sp>
        <p:nvSpPr>
          <p:cNvPr id="20" name="Rounded Rectangle 19">
            <a:hlinkClick r:id="" action="ppaction://noaction"/>
          </p:cNvPr>
          <p:cNvSpPr/>
          <p:nvPr/>
        </p:nvSpPr>
        <p:spPr>
          <a:xfrm>
            <a:off x="775253" y="3962400"/>
            <a:ext cx="9833248" cy="205888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678" y="1509168"/>
            <a:ext cx="1741381" cy="767705"/>
          </a:xfrm>
          <a:prstGeom prst="rect">
            <a:avLst/>
          </a:prstGeom>
        </p:spPr>
      </p:pic>
      <p:sp>
        <p:nvSpPr>
          <p:cNvPr id="23" name="Rounded Rectangle 22">
            <a:hlinkClick r:id="" action="ppaction://noaction"/>
          </p:cNvPr>
          <p:cNvSpPr/>
          <p:nvPr/>
        </p:nvSpPr>
        <p:spPr>
          <a:xfrm>
            <a:off x="4415147" y="1148692"/>
            <a:ext cx="2976331" cy="106272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24" name="Action Button: Forward or Next 23">
            <a:hlinkClick r:id="" action="ppaction://noaction" highlightClick="1"/>
          </p:cNvPr>
          <p:cNvSpPr/>
          <p:nvPr/>
        </p:nvSpPr>
        <p:spPr>
          <a:xfrm>
            <a:off x="11321236" y="5343061"/>
            <a:ext cx="672075" cy="482532"/>
          </a:xfrm>
          <a:prstGeom prst="actionButtonForwardNex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0" r="94228"/>
          <a:stretch/>
        </p:blipFill>
        <p:spPr>
          <a:xfrm>
            <a:off x="16077" y="1026488"/>
            <a:ext cx="703327" cy="5831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607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6"/>
            <a:ext cx="12192000" cy="68544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8"/>
            <a:ext cx="12192000" cy="685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0954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0"/>
            <a:ext cx="12185651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95" t="16732" b="19686"/>
          <a:stretch/>
        </p:blipFill>
        <p:spPr>
          <a:xfrm>
            <a:off x="6253778" y="1147483"/>
            <a:ext cx="5935047" cy="43604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0" t="18470" r="60006" b="75065"/>
          <a:stretch/>
        </p:blipFill>
        <p:spPr>
          <a:xfrm>
            <a:off x="823357" y="1356855"/>
            <a:ext cx="4053444" cy="44334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50" t="12612" r="12548" b="74775"/>
          <a:stretch/>
        </p:blipFill>
        <p:spPr>
          <a:xfrm>
            <a:off x="6540842" y="968004"/>
            <a:ext cx="4118921" cy="86497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0" r="94228"/>
          <a:stretch/>
        </p:blipFill>
        <p:spPr>
          <a:xfrm>
            <a:off x="3198" y="1077432"/>
            <a:ext cx="703327" cy="5780568"/>
          </a:xfrm>
          <a:prstGeom prst="rect">
            <a:avLst/>
          </a:prstGeom>
        </p:spPr>
      </p:pic>
      <p:pic>
        <p:nvPicPr>
          <p:cNvPr id="42" name="Picture 2" descr="C:\Users\sreekanteswar\AppData\Local\Microsoft\Windows\INetCache\Content.Outlook\30WLJZH9\10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9" t="27042" r="48457" b="22126"/>
          <a:stretch/>
        </p:blipFill>
        <p:spPr bwMode="auto">
          <a:xfrm>
            <a:off x="759853" y="1825624"/>
            <a:ext cx="5602311" cy="3506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:\Users\sreekanteswar\AppData\Local\Microsoft\Windows\INetCache\Content.Outlook\30WLJZH9\10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4" t="78434" r="67458" b="12230"/>
          <a:stretch/>
        </p:blipFill>
        <p:spPr bwMode="auto">
          <a:xfrm>
            <a:off x="1094704" y="5370490"/>
            <a:ext cx="2897747" cy="64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C:\Users\sreekanteswar\AppData\Local\Microsoft\Windows\INetCache\Content.Outlook\30WLJZH9\10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8" t="78434" r="48248" b="12230"/>
          <a:stretch/>
        </p:blipFill>
        <p:spPr bwMode="auto">
          <a:xfrm>
            <a:off x="4005330" y="5370490"/>
            <a:ext cx="2343955" cy="64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C:\Users\sreekanteswar\AppData\Local\Microsoft\Windows\INetCache\Content.Outlook\30WLJZH9\10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66" t="78434" r="25994" b="12230"/>
          <a:stretch/>
        </p:blipFill>
        <p:spPr bwMode="auto">
          <a:xfrm>
            <a:off x="6645498" y="5370490"/>
            <a:ext cx="2434107" cy="64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C:\Users\sreekanteswar\AppData\Local\Microsoft\Windows\INetCache\Content.Outlook\30WLJZH9\10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6" t="78434" r="3635" b="12230"/>
          <a:stretch/>
        </p:blipFill>
        <p:spPr bwMode="auto">
          <a:xfrm>
            <a:off x="9234152" y="5370490"/>
            <a:ext cx="2588654" cy="64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0124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0" r="94228"/>
          <a:stretch/>
        </p:blipFill>
        <p:spPr>
          <a:xfrm>
            <a:off x="3198" y="1077432"/>
            <a:ext cx="703327" cy="57805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8ACBBB-ED1C-104A-8D7B-75EDB1D053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" y="0"/>
            <a:ext cx="1218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1528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6"/>
            <a:ext cx="12192000" cy="6854429"/>
          </a:xfrm>
          <a:prstGeom prst="rect">
            <a:avLst/>
          </a:prstGeom>
        </p:spPr>
      </p:pic>
      <p:sp>
        <p:nvSpPr>
          <p:cNvPr id="4" name="Donut 3"/>
          <p:cNvSpPr/>
          <p:nvPr/>
        </p:nvSpPr>
        <p:spPr>
          <a:xfrm>
            <a:off x="8089243" y="146171"/>
            <a:ext cx="747467" cy="764077"/>
          </a:xfrm>
          <a:prstGeom prst="donut">
            <a:avLst>
              <a:gd name="adj" fmla="val 1141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solidFill>
                <a:schemeClr val="tx1"/>
              </a:solidFill>
            </a:endParaRPr>
          </a:p>
        </p:txBody>
      </p:sp>
      <p:sp>
        <p:nvSpPr>
          <p:cNvPr id="5" name="Donut 4"/>
          <p:cNvSpPr/>
          <p:nvPr/>
        </p:nvSpPr>
        <p:spPr>
          <a:xfrm>
            <a:off x="11029087" y="2681534"/>
            <a:ext cx="747467" cy="764077"/>
          </a:xfrm>
          <a:prstGeom prst="donut">
            <a:avLst>
              <a:gd name="adj" fmla="val 1141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solidFill>
                <a:schemeClr val="tx1"/>
              </a:solidFill>
            </a:endParaRPr>
          </a:p>
        </p:txBody>
      </p:sp>
      <p:sp>
        <p:nvSpPr>
          <p:cNvPr id="6" name="Donut 5"/>
          <p:cNvSpPr/>
          <p:nvPr/>
        </p:nvSpPr>
        <p:spPr>
          <a:xfrm>
            <a:off x="8936153" y="3891322"/>
            <a:ext cx="747467" cy="764077"/>
          </a:xfrm>
          <a:prstGeom prst="donut">
            <a:avLst>
              <a:gd name="adj" fmla="val 1141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solidFill>
                <a:schemeClr val="tx1"/>
              </a:solidFill>
            </a:endParaRPr>
          </a:p>
        </p:txBody>
      </p:sp>
      <p:sp>
        <p:nvSpPr>
          <p:cNvPr id="7" name="Donut 6"/>
          <p:cNvSpPr/>
          <p:nvPr/>
        </p:nvSpPr>
        <p:spPr>
          <a:xfrm>
            <a:off x="8308836" y="4825378"/>
            <a:ext cx="747467" cy="764077"/>
          </a:xfrm>
          <a:prstGeom prst="donut">
            <a:avLst>
              <a:gd name="adj" fmla="val 1141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solidFill>
                <a:schemeClr val="tx1"/>
              </a:solidFill>
            </a:endParaRPr>
          </a:p>
        </p:txBody>
      </p:sp>
      <p:sp>
        <p:nvSpPr>
          <p:cNvPr id="8" name="Donut 7"/>
          <p:cNvSpPr/>
          <p:nvPr/>
        </p:nvSpPr>
        <p:spPr>
          <a:xfrm>
            <a:off x="6922593" y="4347554"/>
            <a:ext cx="747467" cy="764077"/>
          </a:xfrm>
          <a:prstGeom prst="donut">
            <a:avLst>
              <a:gd name="adj" fmla="val 1141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solidFill>
                <a:schemeClr val="tx1"/>
              </a:solidFill>
            </a:endParaRPr>
          </a:p>
        </p:txBody>
      </p:sp>
      <p:sp>
        <p:nvSpPr>
          <p:cNvPr id="9" name="Donut 8"/>
          <p:cNvSpPr/>
          <p:nvPr/>
        </p:nvSpPr>
        <p:spPr>
          <a:xfrm>
            <a:off x="3308425" y="5216830"/>
            <a:ext cx="747467" cy="764077"/>
          </a:xfrm>
          <a:prstGeom prst="donut">
            <a:avLst>
              <a:gd name="adj" fmla="val 1141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solidFill>
                <a:schemeClr val="tx1"/>
              </a:solidFill>
            </a:endParaRPr>
          </a:p>
        </p:txBody>
      </p:sp>
      <p:sp>
        <p:nvSpPr>
          <p:cNvPr id="10" name="Donut 9"/>
          <p:cNvSpPr/>
          <p:nvPr/>
        </p:nvSpPr>
        <p:spPr>
          <a:xfrm>
            <a:off x="1157972" y="4263947"/>
            <a:ext cx="747467" cy="764077"/>
          </a:xfrm>
          <a:prstGeom prst="donut">
            <a:avLst>
              <a:gd name="adj" fmla="val 1141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solidFill>
                <a:schemeClr val="tx1"/>
              </a:solidFill>
            </a:endParaRPr>
          </a:p>
        </p:txBody>
      </p:sp>
      <p:sp>
        <p:nvSpPr>
          <p:cNvPr id="11" name="Donut 10"/>
          <p:cNvSpPr/>
          <p:nvPr/>
        </p:nvSpPr>
        <p:spPr>
          <a:xfrm>
            <a:off x="2494104" y="1431722"/>
            <a:ext cx="747467" cy="764077"/>
          </a:xfrm>
          <a:prstGeom prst="donut">
            <a:avLst>
              <a:gd name="adj" fmla="val 1141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solidFill>
                <a:schemeClr val="tx1"/>
              </a:solidFill>
            </a:endParaRPr>
          </a:p>
        </p:txBody>
      </p:sp>
      <p:sp>
        <p:nvSpPr>
          <p:cNvPr id="14" name="Striped Right Arrow 13"/>
          <p:cNvSpPr/>
          <p:nvPr/>
        </p:nvSpPr>
        <p:spPr>
          <a:xfrm rot="6142547">
            <a:off x="11073637" y="1610293"/>
            <a:ext cx="1304544" cy="646176"/>
          </a:xfrm>
          <a:prstGeom prst="stripedRightArrow">
            <a:avLst>
              <a:gd name="adj1" fmla="val 26834"/>
              <a:gd name="adj2" fmla="val 56781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16" name="Striped Right Arrow 15"/>
          <p:cNvSpPr/>
          <p:nvPr/>
        </p:nvSpPr>
        <p:spPr>
          <a:xfrm rot="13194019">
            <a:off x="9485924" y="4747968"/>
            <a:ext cx="1304544" cy="646176"/>
          </a:xfrm>
          <a:prstGeom prst="stripedRightArrow">
            <a:avLst>
              <a:gd name="adj1" fmla="val 26834"/>
              <a:gd name="adj2" fmla="val 56781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17" name="Striped Right Arrow 16"/>
          <p:cNvSpPr/>
          <p:nvPr/>
        </p:nvSpPr>
        <p:spPr>
          <a:xfrm rot="19442569">
            <a:off x="7093008" y="5555711"/>
            <a:ext cx="1304544" cy="646176"/>
          </a:xfrm>
          <a:prstGeom prst="stripedRightArrow">
            <a:avLst>
              <a:gd name="adj1" fmla="val 26834"/>
              <a:gd name="adj2" fmla="val 56781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18" name="Striped Right Arrow 17"/>
          <p:cNvSpPr/>
          <p:nvPr/>
        </p:nvSpPr>
        <p:spPr>
          <a:xfrm rot="19442569">
            <a:off x="5530907" y="5146816"/>
            <a:ext cx="1304544" cy="646176"/>
          </a:xfrm>
          <a:prstGeom prst="stripedRightArrow">
            <a:avLst>
              <a:gd name="adj1" fmla="val 26834"/>
              <a:gd name="adj2" fmla="val 56781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19" name="Striped Right Arrow 18"/>
          <p:cNvSpPr/>
          <p:nvPr/>
        </p:nvSpPr>
        <p:spPr>
          <a:xfrm rot="10605312">
            <a:off x="4086065" y="5298328"/>
            <a:ext cx="1304544" cy="646176"/>
          </a:xfrm>
          <a:prstGeom prst="stripedRightArrow">
            <a:avLst>
              <a:gd name="adj1" fmla="val 26834"/>
              <a:gd name="adj2" fmla="val 56781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20" name="Striped Right Arrow 19"/>
          <p:cNvSpPr/>
          <p:nvPr/>
        </p:nvSpPr>
        <p:spPr>
          <a:xfrm rot="4603900">
            <a:off x="676863" y="3265287"/>
            <a:ext cx="1304544" cy="646176"/>
          </a:xfrm>
          <a:prstGeom prst="stripedRightArrow">
            <a:avLst>
              <a:gd name="adj1" fmla="val 26834"/>
              <a:gd name="adj2" fmla="val 56781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21" name="Striped Right Arrow 20"/>
          <p:cNvSpPr/>
          <p:nvPr/>
        </p:nvSpPr>
        <p:spPr>
          <a:xfrm rot="7306280">
            <a:off x="2785504" y="534036"/>
            <a:ext cx="1304544" cy="646176"/>
          </a:xfrm>
          <a:prstGeom prst="stripedRightArrow">
            <a:avLst>
              <a:gd name="adj1" fmla="val 26834"/>
              <a:gd name="adj2" fmla="val 56781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30" name="Curved Right Arrow 29"/>
          <p:cNvSpPr/>
          <p:nvPr/>
        </p:nvSpPr>
        <p:spPr>
          <a:xfrm rot="4472570">
            <a:off x="5991584" y="-1362686"/>
            <a:ext cx="791144" cy="3750687"/>
          </a:xfrm>
          <a:prstGeom prst="curvedRightArrow">
            <a:avLst>
              <a:gd name="adj1" fmla="val 25577"/>
              <a:gd name="adj2" fmla="val 54295"/>
              <a:gd name="adj3" fmla="val 364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solidFill>
                <a:schemeClr val="tx1"/>
              </a:solidFill>
            </a:endParaRPr>
          </a:p>
        </p:txBody>
      </p:sp>
      <p:sp>
        <p:nvSpPr>
          <p:cNvPr id="32" name="Curved Left Arrow 31"/>
          <p:cNvSpPr/>
          <p:nvPr/>
        </p:nvSpPr>
        <p:spPr>
          <a:xfrm rot="19292205">
            <a:off x="8958220" y="-39355"/>
            <a:ext cx="584313" cy="109015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solidFill>
                <a:schemeClr val="tx1"/>
              </a:solidFill>
            </a:endParaRPr>
          </a:p>
        </p:txBody>
      </p:sp>
      <p:sp>
        <p:nvSpPr>
          <p:cNvPr id="2" name="Curved Right Arrow 1"/>
          <p:cNvSpPr/>
          <p:nvPr/>
        </p:nvSpPr>
        <p:spPr>
          <a:xfrm>
            <a:off x="7504209" y="747842"/>
            <a:ext cx="585035" cy="1185540"/>
          </a:xfrm>
          <a:prstGeom prst="curvedRightArrow">
            <a:avLst>
              <a:gd name="adj1" fmla="val 25000"/>
              <a:gd name="adj2" fmla="val 50000"/>
              <a:gd name="adj3" fmla="val 1732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7328" y="6213310"/>
            <a:ext cx="659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 Black" panose="020B0A04020102020204" pitchFamily="34" charset="0"/>
                <a:cs typeface="Aharoni" panose="02010803020104030203" pitchFamily="2" charset="-79"/>
              </a:rPr>
              <a:t>11</a:t>
            </a:r>
            <a:endParaRPr lang="en-IN" sz="2400" b="1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0" r="94228"/>
          <a:stretch/>
        </p:blipFill>
        <p:spPr>
          <a:xfrm>
            <a:off x="3175" y="1044186"/>
            <a:ext cx="703327" cy="5813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715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4" grpId="3" animBg="1"/>
      <p:bldP spid="4" grpId="4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4" grpId="0" animBg="1"/>
      <p:bldP spid="1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30" grpId="0" animBg="1"/>
      <p:bldP spid="32" grpId="0" animBg="1"/>
      <p:bldP spid="32" grpId="1" animBg="1"/>
      <p:bldP spid="2" grpId="0" animBg="1"/>
      <p:bldP spid="2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hlinkClick r:id="rId2" action="ppaction://hlinksldjump"/>
          </p:cNvPr>
          <p:cNvSpPr/>
          <p:nvPr/>
        </p:nvSpPr>
        <p:spPr>
          <a:xfrm>
            <a:off x="-48683" y="-27384"/>
            <a:ext cx="12192000" cy="685087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10" r="94343"/>
          <a:stretch/>
        </p:blipFill>
        <p:spPr>
          <a:xfrm>
            <a:off x="3175" y="967619"/>
            <a:ext cx="689331" cy="5890381"/>
          </a:xfrm>
          <a:prstGeom prst="rect">
            <a:avLst/>
          </a:prstGeom>
        </p:spPr>
      </p:pic>
      <p:pic>
        <p:nvPicPr>
          <p:cNvPr id="8" name="Picture 7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0"/>
            <a:ext cx="121856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4028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0"/>
            <a:ext cx="12185651" cy="6858000"/>
          </a:xfrm>
          <a:prstGeom prst="rect">
            <a:avLst/>
          </a:prstGeom>
        </p:spPr>
      </p:pic>
      <p:cxnSp>
        <p:nvCxnSpPr>
          <p:cNvPr id="6" name="Straight Connector 5"/>
          <p:cNvCxnSpPr>
            <a:stCxn id="4" idx="0"/>
            <a:endCxn id="4" idx="2"/>
          </p:cNvCxnSpPr>
          <p:nvPr/>
        </p:nvCxnSpPr>
        <p:spPr>
          <a:xfrm>
            <a:off x="6096001" y="0"/>
            <a:ext cx="0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175" y="3686580"/>
            <a:ext cx="1218565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CAEA8D58-61FB-274B-B37A-B8B0EBE70C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4763" y="1066169"/>
            <a:ext cx="8642473" cy="4861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0072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6"/>
            <a:ext cx="12192000" cy="685442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64316" y="1024793"/>
            <a:ext cx="11516844" cy="5464657"/>
            <a:chOff x="675156" y="1163343"/>
            <a:chExt cx="11516844" cy="546465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1262"/>
            <a:stretch/>
          </p:blipFill>
          <p:spPr>
            <a:xfrm>
              <a:off x="675156" y="1163343"/>
              <a:ext cx="6764736" cy="5464657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77" t="28150" b="55117"/>
            <a:stretch/>
          </p:blipFill>
          <p:spPr>
            <a:xfrm>
              <a:off x="7398327" y="2299841"/>
              <a:ext cx="4793673" cy="9144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98" t="44376" b="43455"/>
            <a:stretch/>
          </p:blipFill>
          <p:spPr>
            <a:xfrm>
              <a:off x="7481455" y="3782298"/>
              <a:ext cx="4710545" cy="665018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4478" y="757099"/>
            <a:ext cx="12467928" cy="545035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28962" y="1177663"/>
            <a:ext cx="11552198" cy="5319209"/>
            <a:chOff x="639802" y="1039113"/>
            <a:chExt cx="11552198" cy="531920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1256"/>
            <a:stretch/>
          </p:blipFill>
          <p:spPr>
            <a:xfrm>
              <a:off x="639802" y="1039113"/>
              <a:ext cx="6786234" cy="5319209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144" t="27087" b="61973"/>
            <a:stretch/>
          </p:blipFill>
          <p:spPr>
            <a:xfrm>
              <a:off x="7356764" y="2479964"/>
              <a:ext cx="4835236" cy="581892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144" t="37506" b="55071"/>
            <a:stretch/>
          </p:blipFill>
          <p:spPr>
            <a:xfrm>
              <a:off x="7356764" y="3463650"/>
              <a:ext cx="4835236" cy="394855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304626" y="1361088"/>
            <a:ext cx="11362456" cy="4504764"/>
            <a:chOff x="304626" y="1361088"/>
            <a:chExt cx="11362456" cy="4504764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58" t="18415" r="3162" b="15864"/>
            <a:stretch/>
          </p:blipFill>
          <p:spPr>
            <a:xfrm>
              <a:off x="721176" y="1361088"/>
              <a:ext cx="10945906" cy="4504764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933"/>
            <a:stretch/>
          </p:blipFill>
          <p:spPr>
            <a:xfrm>
              <a:off x="304626" y="1825625"/>
              <a:ext cx="3961880" cy="3182648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21" r="37326"/>
            <a:stretch/>
          </p:blipFill>
          <p:spPr>
            <a:xfrm>
              <a:off x="4266506" y="1616582"/>
              <a:ext cx="3718271" cy="324747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3029"/>
            <a:stretch/>
          </p:blipFill>
          <p:spPr>
            <a:xfrm>
              <a:off x="7695856" y="1825625"/>
              <a:ext cx="3940738" cy="31849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7613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493" y="965990"/>
            <a:ext cx="5078135" cy="32992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686" y="972531"/>
            <a:ext cx="4831671" cy="34767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173" y="3784261"/>
            <a:ext cx="5280563" cy="23518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039" y="2814817"/>
            <a:ext cx="1793320" cy="92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480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6"/>
            <a:ext cx="12192000" cy="685442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9" t="21364" r="33038" b="72332"/>
          <a:stretch/>
        </p:blipFill>
        <p:spPr>
          <a:xfrm>
            <a:off x="817944" y="1466128"/>
            <a:ext cx="7346067" cy="43212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9" t="26767" r="66202" b="50042"/>
          <a:stretch/>
        </p:blipFill>
        <p:spPr>
          <a:xfrm>
            <a:off x="817945" y="1836517"/>
            <a:ext cx="3302644" cy="158959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71" t="26542" r="38354" b="48916"/>
          <a:stretch/>
        </p:blipFill>
        <p:spPr>
          <a:xfrm>
            <a:off x="4105156" y="1821084"/>
            <a:ext cx="3410673" cy="168218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89" t="19562" b="44413"/>
          <a:stretch/>
        </p:blipFill>
        <p:spPr>
          <a:xfrm>
            <a:off x="8179443" y="1342663"/>
            <a:ext cx="4012557" cy="246926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2" t="54686" r="37848" b="22657"/>
          <a:stretch/>
        </p:blipFill>
        <p:spPr>
          <a:xfrm>
            <a:off x="895109" y="3750197"/>
            <a:ext cx="6682451" cy="155300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63" t="53785" b="17170"/>
          <a:stretch/>
        </p:blipFill>
        <p:spPr>
          <a:xfrm>
            <a:off x="7932515" y="3688466"/>
            <a:ext cx="4259484" cy="1990847"/>
          </a:xfrm>
          <a:prstGeom prst="rect">
            <a:avLst/>
          </a:prstGeom>
        </p:spPr>
      </p:pic>
      <p:sp>
        <p:nvSpPr>
          <p:cNvPr id="21" name="Rounded Rectangle 20">
            <a:hlinkClick r:id="" action="ppaction://noaction"/>
          </p:cNvPr>
          <p:cNvSpPr/>
          <p:nvPr/>
        </p:nvSpPr>
        <p:spPr>
          <a:xfrm>
            <a:off x="0" y="1"/>
            <a:ext cx="12192000" cy="68562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0" r="94228"/>
          <a:stretch/>
        </p:blipFill>
        <p:spPr>
          <a:xfrm>
            <a:off x="16077" y="1032387"/>
            <a:ext cx="703327" cy="582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880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0"/>
            <a:ext cx="12185651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0" t="20478" r="38348" b="72996"/>
          <a:stretch/>
        </p:blipFill>
        <p:spPr>
          <a:xfrm>
            <a:off x="848811" y="1404395"/>
            <a:ext cx="6667019" cy="4475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t="27229" r="67351" b="51393"/>
          <a:stretch/>
        </p:blipFill>
        <p:spPr>
          <a:xfrm>
            <a:off x="694482" y="1867383"/>
            <a:ext cx="3287209" cy="14661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95" t="26779" r="39995" b="45767"/>
          <a:stretch/>
        </p:blipFill>
        <p:spPr>
          <a:xfrm>
            <a:off x="4182320" y="1836516"/>
            <a:ext cx="3132881" cy="18828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05" t="20028" b="45541"/>
          <a:stretch/>
        </p:blipFill>
        <p:spPr>
          <a:xfrm>
            <a:off x="7546693" y="1373529"/>
            <a:ext cx="4642132" cy="23612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7" t="50000" r="37335" b="18987"/>
          <a:stretch/>
        </p:blipFill>
        <p:spPr>
          <a:xfrm>
            <a:off x="725346" y="3429000"/>
            <a:ext cx="6913945" cy="21268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71" t="54684" b="19662"/>
          <a:stretch/>
        </p:blipFill>
        <p:spPr>
          <a:xfrm>
            <a:off x="7701023" y="3750197"/>
            <a:ext cx="4487803" cy="1759352"/>
          </a:xfrm>
          <a:prstGeom prst="rect">
            <a:avLst/>
          </a:prstGeom>
        </p:spPr>
      </p:pic>
      <p:sp>
        <p:nvSpPr>
          <p:cNvPr id="11" name="Rounded Rectangle 10">
            <a:hlinkClick r:id="" action="ppaction://noaction"/>
          </p:cNvPr>
          <p:cNvSpPr/>
          <p:nvPr/>
        </p:nvSpPr>
        <p:spPr>
          <a:xfrm>
            <a:off x="3176" y="0"/>
            <a:ext cx="12188825" cy="6858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0" r="94228"/>
          <a:stretch/>
        </p:blipFill>
        <p:spPr>
          <a:xfrm>
            <a:off x="16077" y="1020588"/>
            <a:ext cx="703327" cy="583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060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8"/>
            <a:ext cx="12192000" cy="68508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2" t="19997" r="30760" b="73470"/>
          <a:stretch/>
        </p:blipFill>
        <p:spPr>
          <a:xfrm>
            <a:off x="848811" y="1373529"/>
            <a:ext cx="7592992" cy="4475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9" t="26079" r="66328" b="52295"/>
          <a:stretch/>
        </p:blipFill>
        <p:spPr>
          <a:xfrm>
            <a:off x="910542" y="1790217"/>
            <a:ext cx="3194613" cy="148156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51" t="25854" r="37088" b="43959"/>
          <a:stretch/>
        </p:blipFill>
        <p:spPr>
          <a:xfrm>
            <a:off x="4151453" y="1774785"/>
            <a:ext cx="3518704" cy="206801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15" t="19096" b="46212"/>
          <a:stretch/>
        </p:blipFill>
        <p:spPr>
          <a:xfrm>
            <a:off x="8194875" y="1311798"/>
            <a:ext cx="3997124" cy="237666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6" t="53787" r="39494" b="18505"/>
          <a:stretch/>
        </p:blipFill>
        <p:spPr>
          <a:xfrm>
            <a:off x="787079" y="3688465"/>
            <a:ext cx="6589853" cy="189824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29" t="53787" b="17828"/>
          <a:stretch/>
        </p:blipFill>
        <p:spPr>
          <a:xfrm>
            <a:off x="8086845" y="3688465"/>
            <a:ext cx="4105155" cy="194454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0" r="94228"/>
          <a:stretch/>
        </p:blipFill>
        <p:spPr>
          <a:xfrm>
            <a:off x="16077" y="1020588"/>
            <a:ext cx="703327" cy="583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427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8"/>
            <a:ext cx="12192000" cy="68508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0" r="94228"/>
          <a:stretch/>
        </p:blipFill>
        <p:spPr>
          <a:xfrm>
            <a:off x="16077" y="1026488"/>
            <a:ext cx="703327" cy="5831512"/>
          </a:xfrm>
          <a:prstGeom prst="rect">
            <a:avLst/>
          </a:prstGeom>
        </p:spPr>
      </p:pic>
      <p:pic>
        <p:nvPicPr>
          <p:cNvPr id="3074" name="Picture 2" descr="C:\Users\sreekanteswar\AppData\Local\Microsoft\Windows\INetCache\Content.Outlook\30WLJZH9\Asset 13@300x-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607" y="1627105"/>
            <a:ext cx="815366" cy="815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535" y="1904506"/>
            <a:ext cx="1477025" cy="27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248" y="1532123"/>
            <a:ext cx="1049763" cy="104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651" y="1663400"/>
            <a:ext cx="1077585" cy="766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1184" y="1806520"/>
            <a:ext cx="1067050" cy="551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4715" y="1663401"/>
            <a:ext cx="845835" cy="67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164" y="1627105"/>
            <a:ext cx="760375" cy="7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817" y="3151979"/>
            <a:ext cx="3165005" cy="279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825" y="2815559"/>
            <a:ext cx="1239415" cy="293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8764" y="2784398"/>
            <a:ext cx="1434306" cy="407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0868" y="2628198"/>
            <a:ext cx="771525" cy="617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2696" y="2652934"/>
            <a:ext cx="783432" cy="626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0076" y="2604980"/>
            <a:ext cx="1113382" cy="674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2947" y="2781811"/>
            <a:ext cx="1018343" cy="409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9" name="Picture 17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533" y="3481288"/>
            <a:ext cx="1641656" cy="339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0" name="Picture 18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737" y="3429000"/>
            <a:ext cx="1018147" cy="390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1" name="Picture 19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0032" y="3403739"/>
            <a:ext cx="803190" cy="494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2" name="Picture 20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4726" y="3501978"/>
            <a:ext cx="1759889" cy="288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3" name="Picture 21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832" y="4136398"/>
            <a:ext cx="632878" cy="26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4" name="Picture 22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820" y="4136398"/>
            <a:ext cx="1109662" cy="356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5" name="Picture 23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340" y="4073404"/>
            <a:ext cx="1340069" cy="50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6" name="Picture 24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653" y="4245921"/>
            <a:ext cx="1206773" cy="236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7" name="Picture 25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241" y="4164520"/>
            <a:ext cx="1976124" cy="39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8" name="Picture 26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4494" y="4155777"/>
            <a:ext cx="1375247" cy="440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9" name="Picture 27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009" y="4758129"/>
            <a:ext cx="717890" cy="432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00" name="Picture 28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528" y="4811537"/>
            <a:ext cx="1058808" cy="325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01" name="Picture 29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631" y="4811537"/>
            <a:ext cx="1138237" cy="434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02" name="Picture 30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8788" y="4798716"/>
            <a:ext cx="911605" cy="43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03" name="Picture 31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1913" y="4721334"/>
            <a:ext cx="819943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04" name="Picture 32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825" y="5527833"/>
            <a:ext cx="1058808" cy="259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05" name="Picture 33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352" y="5453179"/>
            <a:ext cx="415925" cy="408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06" name="Picture 34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917" y="5488497"/>
            <a:ext cx="1100137" cy="296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FC2CE3-1D24-9345-8C51-FB893046AD5E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4395566" y="3206284"/>
            <a:ext cx="1089892" cy="612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DE7422-4CC7-9A40-8A99-74E7376374D8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8477973" y="3325370"/>
            <a:ext cx="684000" cy="684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187" y="5312200"/>
            <a:ext cx="3969779" cy="64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0515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6"/>
            <a:ext cx="12192000" cy="68544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512" y="568289"/>
            <a:ext cx="4217928" cy="4819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790" y="1316766"/>
            <a:ext cx="1993375" cy="6760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270" y="3044958"/>
            <a:ext cx="3018415" cy="5037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149" y="3856702"/>
            <a:ext cx="1068657" cy="4798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373" y="5291882"/>
            <a:ext cx="3522209" cy="5801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015" y="2276872"/>
            <a:ext cx="3554924" cy="5408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898" y="4581129"/>
            <a:ext cx="1629159" cy="50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7043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4"/>
          <a:stretch/>
        </p:blipFill>
        <p:spPr>
          <a:xfrm>
            <a:off x="728353" y="1786"/>
            <a:ext cx="11463647" cy="68544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0" r="94228"/>
          <a:stretch/>
        </p:blipFill>
        <p:spPr>
          <a:xfrm>
            <a:off x="16077" y="1077432"/>
            <a:ext cx="703327" cy="5780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339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8028" y="0"/>
            <a:ext cx="13208000" cy="9144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060" tIns="49531" rIns="99060" bIns="495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195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7" y="1"/>
            <a:ext cx="2932752" cy="167753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23392" y="1677535"/>
            <a:ext cx="11425269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667" b="1" dirty="0">
                <a:solidFill>
                  <a:srgbClr val="00B0F0"/>
                </a:solidFill>
              </a:rPr>
              <a:t>Industry 4.0 case study presentation by </a:t>
            </a:r>
            <a:r>
              <a:rPr lang="en-IN" sz="2667" b="1" dirty="0" err="1">
                <a:solidFill>
                  <a:srgbClr val="00B0F0"/>
                </a:solidFill>
              </a:rPr>
              <a:t>Triveni</a:t>
            </a:r>
            <a:r>
              <a:rPr lang="en-IN" sz="2667" b="1" dirty="0">
                <a:solidFill>
                  <a:srgbClr val="00B0F0"/>
                </a:solidFill>
              </a:rPr>
              <a:t> Turbines Ltd, Bangalore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72152" y="5637246"/>
            <a:ext cx="49925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dirty="0">
                <a:solidFill>
                  <a:srgbClr val="00B0F0"/>
                </a:solidFill>
              </a:rPr>
              <a:t>By: </a:t>
            </a:r>
            <a:r>
              <a:rPr lang="en-IN" sz="2400" b="1" dirty="0" err="1">
                <a:solidFill>
                  <a:srgbClr val="00B0F0"/>
                </a:solidFill>
              </a:rPr>
              <a:t>Chandrashekhar</a:t>
            </a:r>
            <a:r>
              <a:rPr lang="en-IN" sz="2400" b="1" dirty="0">
                <a:solidFill>
                  <a:srgbClr val="00B0F0"/>
                </a:solidFill>
              </a:rPr>
              <a:t> D </a:t>
            </a:r>
            <a:r>
              <a:rPr lang="en-IN" sz="2400" b="1" dirty="0" err="1">
                <a:solidFill>
                  <a:srgbClr val="00B0F0"/>
                </a:solidFill>
              </a:rPr>
              <a:t>Shetty</a:t>
            </a:r>
            <a:r>
              <a:rPr lang="en-IN" sz="2400" b="1" dirty="0">
                <a:solidFill>
                  <a:srgbClr val="00B0F0"/>
                </a:solidFill>
              </a:rPr>
              <a:t>, G.M</a:t>
            </a:r>
          </a:p>
          <a:p>
            <a:r>
              <a:rPr lang="en-IN" sz="2400" b="1" dirty="0">
                <a:solidFill>
                  <a:srgbClr val="00B0F0"/>
                </a:solidFill>
              </a:rPr>
              <a:t>Date: 26.10.18</a:t>
            </a:r>
          </a:p>
        </p:txBody>
      </p:sp>
    </p:spTree>
    <p:extLst>
      <p:ext uri="{BB962C8B-B14F-4D97-AF65-F5344CB8AC3E}">
        <p14:creationId xmlns:p14="http://schemas.microsoft.com/office/powerpoint/2010/main" val="32430111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67" y="2569077"/>
            <a:ext cx="2957128" cy="20203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450" y="2569077"/>
            <a:ext cx="2951532" cy="20203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257" y="2569077"/>
            <a:ext cx="2921895" cy="20203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2968" y="4669177"/>
            <a:ext cx="36926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600" dirty="0">
                <a:latin typeface="Arial" pitchFamily="34" charset="0"/>
                <a:cs typeface="Arial" pitchFamily="34" charset="0"/>
              </a:rPr>
              <a:t>One of the world’s largest manufacturers of steam turbines up to 30 MW range for providing industrial &amp; renewable power solutions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13872" y="4825861"/>
            <a:ext cx="32466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600" b="1" dirty="0">
                <a:latin typeface="Arial" pitchFamily="34" charset="0"/>
                <a:cs typeface="Arial" pitchFamily="34" charset="0"/>
              </a:rPr>
              <a:t>Market leadership position in India, with around 60% market share for a decade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258698" y="4825861"/>
            <a:ext cx="32050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600" dirty="0">
                <a:latin typeface="Arial" pitchFamily="34" charset="0"/>
                <a:cs typeface="Arial" pitchFamily="34" charset="0"/>
              </a:rPr>
              <a:t>Joint Venture with General Electric (now BHGE), GE Triveni Ltd, with majority stake for the range above 30 MW to 100 MW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3392" y="1316765"/>
            <a:ext cx="21662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itchFamily="34" charset="0"/>
                <a:cs typeface="Arial" pitchFamily="34" charset="0"/>
              </a:rPr>
              <a:t>Over 3000 steam turbines installed globally</a:t>
            </a:r>
            <a:endParaRPr lang="en-IN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36789" y="1361170"/>
            <a:ext cx="21404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rial" pitchFamily="34" charset="0"/>
                <a:cs typeface="Arial" pitchFamily="34" charset="0"/>
              </a:rPr>
              <a:t>Presence in over 70 countries</a:t>
            </a:r>
            <a:endParaRPr lang="en-IN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56157" y="1363439"/>
            <a:ext cx="21621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rial" pitchFamily="34" charset="0"/>
                <a:cs typeface="Arial" pitchFamily="34" charset="0"/>
              </a:rPr>
              <a:t>Over 12 GW power generation capacity </a:t>
            </a:r>
          </a:p>
        </p:txBody>
      </p:sp>
    </p:spTree>
    <p:extLst>
      <p:ext uri="{BB962C8B-B14F-4D97-AF65-F5344CB8AC3E}">
        <p14:creationId xmlns:p14="http://schemas.microsoft.com/office/powerpoint/2010/main" val="28956959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5360" y="1220755"/>
            <a:ext cx="8832981" cy="625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67" b="1" dirty="0">
                <a:latin typeface="Arial" panose="020B0604020202020204" pitchFamily="34" charset="0"/>
                <a:cs typeface="Arial" panose="020B0604020202020204" pitchFamily="34" charset="0"/>
              </a:rPr>
              <a:t>Reliable &amp; Robust Steam Turbines</a:t>
            </a:r>
            <a:endParaRPr lang="en-IN" sz="3467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8499" y="1877346"/>
            <a:ext cx="8740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itchFamily="34" charset="0"/>
                <a:cs typeface="Arial" pitchFamily="34" charset="0"/>
              </a:rPr>
              <a:t>Robust back-pressure and condensing steam turbines up to 100 MW that work across a wide range of pressure and flow applications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1588" y="2660915"/>
            <a:ext cx="4224469" cy="31683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4319" y="4869160"/>
            <a:ext cx="37029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itchFamily="34" charset="0"/>
                <a:cs typeface="Arial" pitchFamily="34" charset="0"/>
              </a:rPr>
              <a:t>Back Pressure Steam Turbines</a:t>
            </a:r>
          </a:p>
          <a:p>
            <a:r>
              <a:rPr lang="en-IN" sz="1600" dirty="0">
                <a:latin typeface="Arial" pitchFamily="34" charset="0"/>
                <a:cs typeface="Arial" pitchFamily="34" charset="0"/>
              </a:rPr>
              <a:t>Straight Back Pressure Type</a:t>
            </a:r>
          </a:p>
          <a:p>
            <a:r>
              <a:rPr lang="en-IN" sz="1600" dirty="0">
                <a:latin typeface="Arial" pitchFamily="34" charset="0"/>
                <a:cs typeface="Arial" pitchFamily="34" charset="0"/>
              </a:rPr>
              <a:t>Extraction Back Pressure Type</a:t>
            </a:r>
          </a:p>
          <a:p>
            <a:r>
              <a:rPr lang="en-IN" sz="1600" dirty="0">
                <a:latin typeface="Arial" pitchFamily="34" charset="0"/>
                <a:cs typeface="Arial" pitchFamily="34" charset="0"/>
              </a:rPr>
              <a:t>Bleed Back Pressure Type</a:t>
            </a:r>
          </a:p>
        </p:txBody>
      </p:sp>
      <p:sp>
        <p:nvSpPr>
          <p:cNvPr id="7" name="Rectangle 6"/>
          <p:cNvSpPr/>
          <p:nvPr/>
        </p:nvSpPr>
        <p:spPr>
          <a:xfrm>
            <a:off x="275831" y="2734965"/>
            <a:ext cx="1359668" cy="4160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651"/>
              </a:spcBef>
              <a:spcAft>
                <a:spcPts val="651"/>
              </a:spcAft>
              <a:defRPr/>
            </a:pPr>
            <a:r>
              <a:rPr lang="en-US" sz="1600" b="1" dirty="0">
                <a:latin typeface="Arial" pitchFamily="34" charset="0"/>
                <a:cs typeface="Arial" pitchFamily="34" charset="0"/>
              </a:rPr>
              <a:t>Upto 30 MW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4319" y="3388535"/>
            <a:ext cx="37865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itchFamily="34" charset="0"/>
                <a:cs typeface="Arial" pitchFamily="34" charset="0"/>
              </a:rPr>
              <a:t>Condensing Steam Turbines</a:t>
            </a:r>
          </a:p>
          <a:p>
            <a:r>
              <a:rPr lang="en-IN" sz="1600" dirty="0">
                <a:latin typeface="Arial" pitchFamily="34" charset="0"/>
                <a:cs typeface="Arial" pitchFamily="34" charset="0"/>
              </a:rPr>
              <a:t>Straight Condensing Type</a:t>
            </a:r>
          </a:p>
          <a:p>
            <a:r>
              <a:rPr lang="en-IN" sz="1600" dirty="0">
                <a:latin typeface="Arial" pitchFamily="34" charset="0"/>
                <a:cs typeface="Arial" pitchFamily="34" charset="0"/>
              </a:rPr>
              <a:t>Extraction Condensing Type</a:t>
            </a:r>
          </a:p>
          <a:p>
            <a:r>
              <a:rPr lang="en-IN" sz="1600" dirty="0">
                <a:latin typeface="Arial" pitchFamily="34" charset="0"/>
                <a:cs typeface="Arial" pitchFamily="34" charset="0"/>
              </a:rPr>
              <a:t>Bleed Condensing Type</a:t>
            </a:r>
          </a:p>
          <a:p>
            <a:r>
              <a:rPr lang="en-IN" sz="1600" dirty="0">
                <a:latin typeface="Arial" pitchFamily="34" charset="0"/>
                <a:cs typeface="Arial" pitchFamily="34" charset="0"/>
              </a:rPr>
              <a:t>Injection Condensing Type</a:t>
            </a:r>
          </a:p>
        </p:txBody>
      </p:sp>
      <p:sp>
        <p:nvSpPr>
          <p:cNvPr id="9" name="Rectangle 8"/>
          <p:cNvSpPr/>
          <p:nvPr/>
        </p:nvSpPr>
        <p:spPr>
          <a:xfrm>
            <a:off x="8720793" y="2786273"/>
            <a:ext cx="1473480" cy="4160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651"/>
              </a:spcBef>
              <a:spcAft>
                <a:spcPts val="651"/>
              </a:spcAft>
              <a:defRPr/>
            </a:pPr>
            <a:r>
              <a:rPr lang="en-US" sz="1600" b="1" dirty="0">
                <a:latin typeface="Arial" pitchFamily="34" charset="0"/>
                <a:cs typeface="Arial" pitchFamily="34" charset="0"/>
              </a:rPr>
              <a:t>Upto 100 MW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684179" y="3505393"/>
            <a:ext cx="27484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itchFamily="34" charset="0"/>
                <a:cs typeface="Arial" pitchFamily="34" charset="0"/>
              </a:rPr>
              <a:t>Condensing Steam Turbines</a:t>
            </a:r>
          </a:p>
          <a:p>
            <a:r>
              <a:rPr lang="en-IN" sz="1600" dirty="0">
                <a:latin typeface="Arial" pitchFamily="34" charset="0"/>
                <a:cs typeface="Arial" pitchFamily="34" charset="0"/>
              </a:rPr>
              <a:t>Uncontrolled Extraction</a:t>
            </a:r>
          </a:p>
          <a:p>
            <a:r>
              <a:rPr lang="en-IN" sz="1600" dirty="0">
                <a:latin typeface="Arial" pitchFamily="34" charset="0"/>
                <a:cs typeface="Arial" pitchFamily="34" charset="0"/>
              </a:rPr>
              <a:t>Controlled Extraction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684180" y="4742753"/>
            <a:ext cx="29486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itchFamily="34" charset="0"/>
                <a:cs typeface="Arial" pitchFamily="34" charset="0"/>
              </a:rPr>
              <a:t>Back Pressure Steam Turbines</a:t>
            </a:r>
          </a:p>
          <a:p>
            <a:r>
              <a:rPr lang="en-IN" sz="1600" dirty="0">
                <a:latin typeface="Arial" pitchFamily="34" charset="0"/>
                <a:cs typeface="Arial" pitchFamily="34" charset="0"/>
              </a:rPr>
              <a:t>Uncontrolled Extraction</a:t>
            </a:r>
          </a:p>
          <a:p>
            <a:r>
              <a:rPr lang="en-IN" sz="1600" dirty="0">
                <a:latin typeface="Arial" pitchFamily="34" charset="0"/>
                <a:cs typeface="Arial" pitchFamily="34" charset="0"/>
              </a:rPr>
              <a:t>Controlled Extraction</a:t>
            </a:r>
          </a:p>
        </p:txBody>
      </p:sp>
    </p:spTree>
    <p:extLst>
      <p:ext uri="{BB962C8B-B14F-4D97-AF65-F5344CB8AC3E}">
        <p14:creationId xmlns:p14="http://schemas.microsoft.com/office/powerpoint/2010/main" val="22339454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5360" y="1220755"/>
            <a:ext cx="2976331" cy="1692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67" b="1" dirty="0">
                <a:latin typeface="Arial" panose="020B0604020202020204" pitchFamily="34" charset="0"/>
                <a:cs typeface="Arial" panose="020B0604020202020204" pitchFamily="34" charset="0"/>
              </a:rPr>
              <a:t>Industries </a:t>
            </a:r>
          </a:p>
          <a:p>
            <a:r>
              <a:rPr lang="en-US" sz="3467" b="1" dirty="0">
                <a:latin typeface="Arial" panose="020B0604020202020204" pitchFamily="34" charset="0"/>
                <a:cs typeface="Arial" panose="020B0604020202020204" pitchFamily="34" charset="0"/>
              </a:rPr>
              <a:t>&amp; </a:t>
            </a:r>
          </a:p>
          <a:p>
            <a:r>
              <a:rPr lang="en-US" sz="3467" b="1" dirty="0">
                <a:latin typeface="Arial" panose="020B0604020202020204" pitchFamily="34" charset="0"/>
                <a:cs typeface="Arial" panose="020B0604020202020204" pitchFamily="34" charset="0"/>
              </a:rPr>
              <a:t>Applications</a:t>
            </a:r>
            <a:endParaRPr lang="en-IN" sz="3467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311691" y="489636"/>
            <a:ext cx="8574715" cy="5139845"/>
            <a:chOff x="35496" y="1065988"/>
            <a:chExt cx="9159740" cy="5148263"/>
          </a:xfrm>
        </p:grpSpPr>
        <p:grpSp>
          <p:nvGrpSpPr>
            <p:cNvPr id="4" name="Group 3"/>
            <p:cNvGrpSpPr/>
            <p:nvPr/>
          </p:nvGrpSpPr>
          <p:grpSpPr>
            <a:xfrm>
              <a:off x="35496" y="1065988"/>
              <a:ext cx="9159740" cy="4914542"/>
              <a:chOff x="107504" y="995496"/>
              <a:chExt cx="9159740" cy="4914542"/>
            </a:xfrm>
          </p:grpSpPr>
          <p:pic>
            <p:nvPicPr>
              <p:cNvPr id="7" name="Picture 34" descr="http://php2.delivery-projects.com:81/triveniturbines_spanish/sites/default/files/food-system.jpg"/>
              <p:cNvPicPr>
                <a:picLocks noChangeAspect="1" noChangeArrowheads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75016" y="2612007"/>
                <a:ext cx="1634832" cy="1206284"/>
              </a:xfrm>
              <a:prstGeom prst="rect">
                <a:avLst/>
              </a:prstGeom>
              <a:noFill/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8" name="Picture 36" descr="http://php2.delivery-projects.com:81/triveniturbines_spanish/sites/default/files/District-Heating.jpg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99647" y="4288406"/>
                <a:ext cx="1634835" cy="1219200"/>
              </a:xfrm>
              <a:prstGeom prst="rect">
                <a:avLst/>
              </a:prstGeom>
              <a:noFill/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9" name="Picture 38" descr="http://php2.delivery-projects.com:81/triveniturbines_spanish/sites/default/files/Municipal-Solid-Waste-IPP.jpg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46184" y="2596508"/>
                <a:ext cx="1600200" cy="1250197"/>
              </a:xfrm>
              <a:prstGeom prst="rect">
                <a:avLst/>
              </a:prstGeom>
              <a:noFill/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0" name="Picture 40" descr="http://php2.delivery-projects.com:81/triveniturbines_spanish/sites/default/files/bio_mass_ipp_thumb.jpg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97095" y="998725"/>
                <a:ext cx="1626177" cy="1212743"/>
              </a:xfrm>
              <a:prstGeom prst="rect">
                <a:avLst/>
              </a:prstGeom>
              <a:noFill/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1" name="Picture 42" descr="http://php2.delivery-projects.com:81/triveniturbines_spanish/sites/default/files/carbon-black.jpg"/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17096" y="4288406"/>
                <a:ext cx="1668948" cy="1219200"/>
              </a:xfrm>
              <a:prstGeom prst="rect">
                <a:avLst/>
              </a:prstGeom>
              <a:noFill/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2" name="Picture 11" descr="http://php2.delivery-projects.com:81/triveniturbines_spanish/sites/default/files/Oil-Gas.jpg"/>
              <p:cNvPicPr>
                <a:picLocks noChangeAspect="1"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66162" y="997873"/>
                <a:ext cx="1668320" cy="1214446"/>
              </a:xfrm>
              <a:prstGeom prst="rect">
                <a:avLst/>
              </a:prstGeom>
              <a:noFill/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3" name="Picture 46" descr="http://php2.delivery-projects.com:81/triveniturbines_spanish/sites/default/files/Palm-Oil.jpg"/>
              <p:cNvPicPr>
                <a:picLocks noChangeAspect="1" noChangeArrowheads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32351" y="995497"/>
                <a:ext cx="1682393" cy="1219198"/>
              </a:xfrm>
              <a:prstGeom prst="rect">
                <a:avLst/>
              </a:prstGeom>
              <a:noFill/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4" name="Picture 48" descr="http://php2.delivery-projects.com:81/triveniturbines_spanish/sites/default/files/Sugar-content.jpg"/>
              <p:cNvPicPr>
                <a:picLocks noChangeAspect="1" noChangeArrowheads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2598" y="995496"/>
                <a:ext cx="1682402" cy="1219200"/>
              </a:xfrm>
              <a:prstGeom prst="rect">
                <a:avLst/>
              </a:prstGeom>
              <a:noFill/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5" name="Picture 50" descr="http://php2.delivery-projects.com:81/triveniturbines_spanish/sites/default/files/Distillery.jpg"/>
              <p:cNvPicPr>
                <a:picLocks noChangeAspect="1" noChangeArrowheads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75681" y="995496"/>
                <a:ext cx="1556530" cy="1219200"/>
              </a:xfrm>
              <a:prstGeom prst="rect">
                <a:avLst/>
              </a:prstGeom>
              <a:noFill/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6" name="Picture 52" descr="http://php2.delivery-projects.com:81/triveniturbines_spanish/sites/default/files/Barge-Mounted-IPP.jpg"/>
              <p:cNvPicPr>
                <a:picLocks noChangeAspect="1" noChangeArrowheads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77011" y="4272908"/>
                <a:ext cx="1628461" cy="1232321"/>
              </a:xfrm>
              <a:prstGeom prst="rect">
                <a:avLst/>
              </a:prstGeom>
              <a:noFill/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7" name="Picture 54" descr="http://php2.delivery-projects.com:81/triveniturbines_spanish/sites/default/files/Chemicals.jpg"/>
              <p:cNvPicPr>
                <a:picLocks noChangeAspect="1" noChangeArrowheads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4187" y="4278720"/>
                <a:ext cx="1660813" cy="1238573"/>
              </a:xfrm>
              <a:prstGeom prst="rect">
                <a:avLst/>
              </a:prstGeom>
              <a:noFill/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8" name="Picture 56" descr="http://php2.delivery-projects.com:81/triveniturbines_spanish/sites/default/files/pulp.jpg"/>
              <p:cNvPicPr>
                <a:picLocks noChangeAspect="1" noChangeArrowheads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32351" y="2612006"/>
                <a:ext cx="1682393" cy="1219200"/>
              </a:xfrm>
              <a:prstGeom prst="rect">
                <a:avLst/>
              </a:prstGeom>
              <a:noFill/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9" name="Picture 58" descr="http://php2.delivery-projects.com:81/triveniturbines_spanish/sites/default/files/steel.jpg"/>
              <p:cNvPicPr>
                <a:picLocks noChangeAspect="1" noChangeArrowheads="1"/>
              </p:cNvPicPr>
              <p:nvPr/>
            </p:nvPicPr>
            <p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38344" y="4272908"/>
                <a:ext cx="1676400" cy="1250197"/>
              </a:xfrm>
              <a:prstGeom prst="rect">
                <a:avLst/>
              </a:prstGeom>
              <a:noFill/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0" name="Picture 60" descr="http://php2.delivery-projects.com:81/triveniturbines_spanish/sites/default/files/textiles.jpg"/>
              <p:cNvPicPr>
                <a:picLocks noChangeAspect="1" noChangeArrowheads="1"/>
              </p:cNvPicPr>
              <p:nvPr/>
            </p:nvPicPr>
            <p:blipFill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80488" y="2596508"/>
                <a:ext cx="1627240" cy="1250197"/>
              </a:xfrm>
              <a:prstGeom prst="rect">
                <a:avLst/>
              </a:prstGeom>
              <a:noFill/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1" name="Picture 62" descr="http://php2.delivery-projects.com:81/triveniturbines_spanish/sites/default/files/cement_img_thumb.jpg"/>
              <p:cNvPicPr>
                <a:picLocks noChangeAspect="1" noChangeArrowheads="1"/>
              </p:cNvPicPr>
              <p:nvPr/>
            </p:nvPicPr>
            <p:blipFill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6896" y="2612007"/>
                <a:ext cx="1688104" cy="1219199"/>
              </a:xfrm>
              <a:prstGeom prst="rect">
                <a:avLst/>
              </a:prstGeom>
              <a:noFill/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2" name="TextBox 21"/>
              <p:cNvSpPr txBox="1"/>
              <p:nvPr/>
            </p:nvSpPr>
            <p:spPr>
              <a:xfrm>
                <a:off x="5537361" y="3892652"/>
                <a:ext cx="1828800" cy="326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517" b="1" dirty="0">
                    <a:latin typeface="Avenir LT Std 45 Book" pitchFamily="34" charset="0"/>
                    <a:cs typeface="Arial" panose="020B0604020202020204" pitchFamily="34" charset="0"/>
                  </a:rPr>
                  <a:t>Waste to Energy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3837956" y="2203574"/>
                <a:ext cx="1828800" cy="326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517" b="1" dirty="0">
                    <a:latin typeface="Avenir LT Std 45 Book" pitchFamily="34" charset="0"/>
                    <a:cs typeface="Arial" panose="020B0604020202020204" pitchFamily="34" charset="0"/>
                  </a:rPr>
                  <a:t>Biomass Power</a:t>
                </a: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7286044" y="2203574"/>
                <a:ext cx="1981200" cy="326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517" b="1" dirty="0">
                    <a:latin typeface="Avenir LT Std 45 Book" pitchFamily="34" charset="0"/>
                    <a:cs typeface="Arial" panose="020B0604020202020204" pitchFamily="34" charset="0"/>
                  </a:rPr>
                  <a:t>Oil &amp; Gas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7232211" y="3892652"/>
                <a:ext cx="1981200" cy="326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517" b="1" dirty="0">
                    <a:latin typeface="Avenir LT Std 45 Book" pitchFamily="34" charset="0"/>
                    <a:cs typeface="Arial" panose="020B0604020202020204" pitchFamily="34" charset="0"/>
                  </a:rPr>
                  <a:t>Food</a:t>
                </a: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1928194" y="2203574"/>
                <a:ext cx="1981200" cy="326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517" b="1" dirty="0">
                    <a:latin typeface="Avenir LT Std 45 Book" pitchFamily="34" charset="0"/>
                    <a:cs typeface="Arial" panose="020B0604020202020204" pitchFamily="34" charset="0"/>
                  </a:rPr>
                  <a:t>Palm Oil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107504" y="2203574"/>
                <a:ext cx="1981200" cy="326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517" b="1" dirty="0">
                    <a:latin typeface="Avenir LT Std 45 Book" pitchFamily="34" charset="0"/>
                    <a:cs typeface="Arial" panose="020B0604020202020204" pitchFamily="34" charset="0"/>
                  </a:rPr>
                  <a:t>Sugar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5481029" y="2203574"/>
                <a:ext cx="1981200" cy="326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517" b="1" dirty="0">
                    <a:latin typeface="Avenir LT Std 45 Book" pitchFamily="34" charset="0"/>
                    <a:cs typeface="Arial" panose="020B0604020202020204" pitchFamily="34" charset="0"/>
                  </a:rPr>
                  <a:t>Distillery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5467984" y="5583709"/>
                <a:ext cx="1981200" cy="326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517" b="1" dirty="0">
                    <a:latin typeface="Avenir LT Std 45 Book" pitchFamily="34" charset="0"/>
                    <a:cs typeface="Arial" panose="020B0604020202020204" pitchFamily="34" charset="0"/>
                  </a:rPr>
                  <a:t>Carbon Black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142844" y="5575699"/>
                <a:ext cx="1981200" cy="326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517" b="1" dirty="0">
                    <a:latin typeface="Avenir LT Std 45 Book" pitchFamily="34" charset="0"/>
                    <a:cs typeface="Arial" panose="020B0604020202020204" pitchFamily="34" charset="0"/>
                  </a:rPr>
                  <a:t>Chemical</a:t>
                </a: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1884192" y="3892652"/>
                <a:ext cx="1981200" cy="326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517" b="1" dirty="0">
                    <a:latin typeface="Avenir LT Std 45 Book" pitchFamily="34" charset="0"/>
                    <a:cs typeface="Arial" panose="020B0604020202020204" pitchFamily="34" charset="0"/>
                  </a:rPr>
                  <a:t>Paper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1857356" y="5575699"/>
                <a:ext cx="1981200" cy="326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517" b="1" dirty="0">
                    <a:latin typeface="Avenir LT Std 45 Book" pitchFamily="34" charset="0"/>
                    <a:cs typeface="Arial" panose="020B0604020202020204" pitchFamily="34" charset="0"/>
                  </a:rPr>
                  <a:t>Steel</a:t>
                </a: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3635897" y="3892652"/>
                <a:ext cx="1981200" cy="326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517" b="1" dirty="0">
                    <a:latin typeface="Avenir LT Std 45 Book" pitchFamily="34" charset="0"/>
                    <a:cs typeface="Arial" panose="020B0604020202020204" pitchFamily="34" charset="0"/>
                  </a:rPr>
                  <a:t>Textile</a:t>
                </a: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107504" y="3892652"/>
                <a:ext cx="1981200" cy="326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517" b="1" dirty="0">
                    <a:latin typeface="Avenir LT Std 45 Book" pitchFamily="34" charset="0"/>
                    <a:cs typeface="Arial" panose="020B0604020202020204" pitchFamily="34" charset="0"/>
                  </a:rPr>
                  <a:t>Cement</a:t>
                </a: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3664384" y="5639004"/>
              <a:ext cx="1981200" cy="560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17" b="1" dirty="0">
                  <a:latin typeface="Avenir LT Std 45 Book" pitchFamily="34" charset="0"/>
                  <a:cs typeface="Arial" panose="020B0604020202020204" pitchFamily="34" charset="0"/>
                </a:rPr>
                <a:t>IPP – Barge Mount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315200" y="5654079"/>
              <a:ext cx="1676400" cy="560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17" b="1" dirty="0">
                  <a:latin typeface="Avenir LT Std 45 Book" pitchFamily="34" charset="0"/>
                </a:rPr>
                <a:t>District Heating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070770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063552" y="260648"/>
            <a:ext cx="9121013" cy="625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67" b="1" dirty="0">
                <a:latin typeface="Arial" panose="020B0604020202020204" pitchFamily="34" charset="0"/>
                <a:cs typeface="Arial" panose="020B0604020202020204" pitchFamily="34" charset="0"/>
              </a:rPr>
              <a:t>New manufacturing facility &amp; CNC shop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6401" y="930785"/>
            <a:ext cx="4873748" cy="222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03979" y="905607"/>
            <a:ext cx="4876800" cy="2305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9169" y="3352802"/>
            <a:ext cx="4940980" cy="2572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65879" y="3422074"/>
            <a:ext cx="4953000" cy="2503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45015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51584" y="260648"/>
            <a:ext cx="8832981" cy="625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67" b="1" dirty="0">
                <a:latin typeface="Arial" panose="020B0604020202020204" pitchFamily="34" charset="0"/>
                <a:cs typeface="Arial" panose="020B0604020202020204" pitchFamily="34" charset="0"/>
              </a:rPr>
              <a:t>Triveni CNC Production Shop Overview</a:t>
            </a:r>
            <a:endParaRPr lang="en-IN" sz="3467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1103445" y="1316766"/>
          <a:ext cx="10465163" cy="46216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085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710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854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72160">
                <a:tc>
                  <a:txBody>
                    <a:bodyPr/>
                    <a:lstStyle/>
                    <a:p>
                      <a:r>
                        <a:rPr lang="en-IN" sz="2100" dirty="0"/>
                        <a:t>Machine Description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IN" sz="2100" dirty="0"/>
                        <a:t>Components machined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IN" sz="2100" dirty="0"/>
                        <a:t>No. of Shifts operating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4977">
                <a:tc>
                  <a:txBody>
                    <a:bodyPr/>
                    <a:lstStyle/>
                    <a:p>
                      <a:pPr algn="l"/>
                      <a:r>
                        <a:rPr lang="en-IN" sz="1900" dirty="0"/>
                        <a:t>VMCs – DMG / Makino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IN" sz="1900" dirty="0"/>
                        <a:t>Turbine Blades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900" dirty="0"/>
                        <a:t>3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4404">
                <a:tc>
                  <a:txBody>
                    <a:bodyPr/>
                    <a:lstStyle/>
                    <a:p>
                      <a:pPr algn="l"/>
                      <a:r>
                        <a:rPr lang="en-IN" sz="1900" dirty="0"/>
                        <a:t>HMCs - Mazak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IN" sz="1900" dirty="0"/>
                        <a:t>Turbine Blades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900" dirty="0"/>
                        <a:t>3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8827">
                <a:tc>
                  <a:txBody>
                    <a:bodyPr/>
                    <a:lstStyle/>
                    <a:p>
                      <a:pPr algn="l"/>
                      <a:r>
                        <a:rPr lang="en-IN" sz="1900" dirty="0"/>
                        <a:t>5-Axis Machines - </a:t>
                      </a:r>
                      <a:r>
                        <a:rPr lang="en-IN" sz="1900" dirty="0" err="1"/>
                        <a:t>Liechti</a:t>
                      </a:r>
                      <a:endParaRPr lang="en-IN" sz="19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900" dirty="0"/>
                        <a:t>Turbine Blades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900" dirty="0"/>
                        <a:t>3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3249">
                <a:tc>
                  <a:txBody>
                    <a:bodyPr/>
                    <a:lstStyle/>
                    <a:p>
                      <a:pPr algn="l"/>
                      <a:r>
                        <a:rPr lang="en-IN" sz="1900" dirty="0"/>
                        <a:t>Mill</a:t>
                      </a:r>
                      <a:r>
                        <a:rPr lang="en-IN" sz="1900" baseline="0" dirty="0"/>
                        <a:t> Turn Centres - WFL</a:t>
                      </a:r>
                      <a:endParaRPr lang="en-IN" sz="19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900" dirty="0"/>
                        <a:t>Rotor Shaft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900" dirty="0"/>
                        <a:t>3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algn="l"/>
                      <a:r>
                        <a:rPr lang="en-IN" sz="1900" dirty="0"/>
                        <a:t>Gantry Machines - Mitsubishi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900" dirty="0"/>
                        <a:t>Turbine Casings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900" dirty="0"/>
                        <a:t>3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2857">
                <a:tc>
                  <a:txBody>
                    <a:bodyPr/>
                    <a:lstStyle/>
                    <a:p>
                      <a:pPr algn="l"/>
                      <a:r>
                        <a:rPr lang="en-IN" sz="1900" dirty="0"/>
                        <a:t>VTLs - WMW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900" dirty="0"/>
                        <a:t>Turbine Casings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900" dirty="0"/>
                        <a:t>3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2857">
                <a:tc>
                  <a:txBody>
                    <a:bodyPr/>
                    <a:lstStyle/>
                    <a:p>
                      <a:pPr algn="l"/>
                      <a:r>
                        <a:rPr lang="en-IN" sz="1900" dirty="0"/>
                        <a:t>Turn</a:t>
                      </a:r>
                      <a:r>
                        <a:rPr lang="en-IN" sz="1900" baseline="0" dirty="0"/>
                        <a:t> Mills - Mazak</a:t>
                      </a:r>
                      <a:endParaRPr lang="en-IN" sz="19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900" dirty="0" err="1"/>
                        <a:t>Laby</a:t>
                      </a:r>
                      <a:r>
                        <a:rPr lang="en-IN" sz="1900" baseline="0" dirty="0"/>
                        <a:t> Packing </a:t>
                      </a:r>
                      <a:endParaRPr lang="en-IN" sz="19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900" dirty="0"/>
                        <a:t>3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90880">
                <a:tc gridSpan="3">
                  <a:txBody>
                    <a:bodyPr/>
                    <a:lstStyle/>
                    <a:p>
                      <a:pPr algn="ctr"/>
                      <a:r>
                        <a:rPr lang="en-IN" sz="3700" b="1" dirty="0"/>
                        <a:t>Total CAPEX installed &gt; INR 50 CRORES</a:t>
                      </a:r>
                      <a:endParaRPr lang="en-IN" sz="3200" b="1" dirty="0"/>
                    </a:p>
                  </a:txBody>
                  <a:tcPr marL="121920" marR="121920" marT="60960" marB="60960"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IN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55701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3392" y="1508787"/>
            <a:ext cx="77768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Wingdings" pitchFamily="2" charset="2"/>
              <a:buChar char="Ø"/>
            </a:pPr>
            <a:r>
              <a:rPr lang="en-IN" sz="2400" dirty="0"/>
              <a:t>Top management drive to implement Industry 4.0 and digitization  initiatives in our newly built state of the art factory at Bangalore</a:t>
            </a:r>
          </a:p>
          <a:p>
            <a:endParaRPr lang="en-IN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351584" y="260648"/>
            <a:ext cx="5184576" cy="625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67" b="1" dirty="0">
                <a:latin typeface="Arial" panose="020B0604020202020204" pitchFamily="34" charset="0"/>
                <a:cs typeface="Arial" panose="020B0604020202020204" pitchFamily="34" charset="0"/>
              </a:rPr>
              <a:t>Top management drive</a:t>
            </a:r>
            <a:endParaRPr lang="en-IN" sz="3467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3594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201" y="1220755"/>
            <a:ext cx="6330892" cy="3282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4" descr="\\cadcam3\cadcam3\Process Planning\Project\Machine Monitoring Software\Photos\DSC_04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" t="9897" r="3310" b="29863"/>
          <a:stretch/>
        </p:blipFill>
        <p:spPr bwMode="auto">
          <a:xfrm>
            <a:off x="9347200" y="1250346"/>
            <a:ext cx="2562771" cy="285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60096" y="1220755"/>
            <a:ext cx="2064752" cy="2882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2351584" y="260648"/>
            <a:ext cx="5184576" cy="625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67" b="1" dirty="0">
                <a:latin typeface="Arial" panose="020B0604020202020204" pitchFamily="34" charset="0"/>
                <a:cs typeface="Arial" panose="020B0604020202020204" pitchFamily="34" charset="0"/>
              </a:rPr>
              <a:t>TPM-Trak</a:t>
            </a:r>
            <a:r>
              <a:rPr lang="en-US" sz="3467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en-US" sz="3467" b="1" dirty="0">
                <a:latin typeface="Arial" panose="020B0604020202020204" pitchFamily="34" charset="0"/>
                <a:cs typeface="Arial" panose="020B0604020202020204" pitchFamily="34" charset="0"/>
              </a:rPr>
              <a:t> in Triveni</a:t>
            </a:r>
            <a:endParaRPr lang="en-IN" sz="3467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9349" y="4677139"/>
            <a:ext cx="67207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• Partnered with </a:t>
            </a:r>
            <a:r>
              <a:rPr lang="en-US" sz="2400" dirty="0" err="1"/>
              <a:t>AceMicromatic</a:t>
            </a:r>
            <a:endParaRPr lang="en-US" sz="2400" dirty="0"/>
          </a:p>
          <a:p>
            <a:r>
              <a:rPr lang="en-US" sz="2400" dirty="0"/>
              <a:t>• Prototype implementation – 4 weeks</a:t>
            </a:r>
          </a:p>
          <a:p>
            <a:r>
              <a:rPr lang="en-US" sz="2400" dirty="0"/>
              <a:t>• Complete shop deployment – 8 weeks</a:t>
            </a:r>
          </a:p>
        </p:txBody>
      </p:sp>
    </p:spTree>
    <p:extLst>
      <p:ext uri="{BB962C8B-B14F-4D97-AF65-F5344CB8AC3E}">
        <p14:creationId xmlns:p14="http://schemas.microsoft.com/office/powerpoint/2010/main" val="21962070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06" y="4569859"/>
            <a:ext cx="5549900" cy="12307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06" y="1220755"/>
            <a:ext cx="11202407" cy="321653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2709" y="4569859"/>
            <a:ext cx="3810000" cy="121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51584" y="260648"/>
            <a:ext cx="7968885" cy="625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67" b="1" dirty="0">
                <a:latin typeface="Arial" panose="020B0604020202020204" pitchFamily="34" charset="0"/>
                <a:cs typeface="Arial" panose="020B0604020202020204" pitchFamily="34" charset="0"/>
              </a:rPr>
              <a:t>Reports – On initial implementation</a:t>
            </a:r>
            <a:endParaRPr lang="en-IN" sz="3467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866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/>
          <p:cNvGraphicFramePr>
            <a:graphicFrameLocks noGrp="1"/>
          </p:cNvGraphicFramePr>
          <p:nvPr>
            <p:extLst/>
          </p:nvPr>
        </p:nvGraphicFramePr>
        <p:xfrm>
          <a:off x="2891599" y="356659"/>
          <a:ext cx="9264352" cy="52805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35360" y="1220755"/>
            <a:ext cx="2784309" cy="2760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67" b="1" dirty="0"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</a:p>
          <a:p>
            <a:r>
              <a:rPr lang="en-US" sz="3467" b="1" dirty="0">
                <a:latin typeface="Arial" panose="020B0604020202020204" pitchFamily="34" charset="0"/>
                <a:cs typeface="Arial" panose="020B0604020202020204" pitchFamily="34" charset="0"/>
              </a:rPr>
              <a:t>Analysis – </a:t>
            </a:r>
          </a:p>
          <a:p>
            <a:r>
              <a:rPr lang="en-US" sz="3467" b="1" dirty="0">
                <a:latin typeface="Arial" panose="020B0604020202020204" pitchFamily="34" charset="0"/>
                <a:cs typeface="Arial" panose="020B0604020202020204" pitchFamily="34" charset="0"/>
              </a:rPr>
              <a:t>Top 5</a:t>
            </a:r>
          </a:p>
          <a:p>
            <a:r>
              <a:rPr lang="en-US" sz="3467" b="1" dirty="0">
                <a:latin typeface="Arial" panose="020B0604020202020204" pitchFamily="34" charset="0"/>
                <a:cs typeface="Arial" panose="020B0604020202020204" pitchFamily="34" charset="0"/>
              </a:rPr>
              <a:t>Downtime reasons</a:t>
            </a:r>
          </a:p>
        </p:txBody>
      </p:sp>
    </p:spTree>
    <p:extLst>
      <p:ext uri="{BB962C8B-B14F-4D97-AF65-F5344CB8AC3E}">
        <p14:creationId xmlns:p14="http://schemas.microsoft.com/office/powerpoint/2010/main" val="2520533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4"/>
          <a:stretch/>
        </p:blipFill>
        <p:spPr>
          <a:xfrm>
            <a:off x="760021" y="1786"/>
            <a:ext cx="11431979" cy="68544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0" r="94228"/>
          <a:stretch/>
        </p:blipFill>
        <p:spPr>
          <a:xfrm>
            <a:off x="3198" y="1077432"/>
            <a:ext cx="703327" cy="5780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0437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4959" y="1220756"/>
            <a:ext cx="11137237" cy="3728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Waiting for CMM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– As we need CMM inspection report for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Ist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piece qualification &amp; subsequently  every 5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blade, the blades are queued in CMM and machine has to wait till the report comes. </a:t>
            </a:r>
            <a:endParaRPr lang="en-I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No Operator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– Cause is absenteeism of operators.</a:t>
            </a:r>
            <a:endParaRPr lang="en-I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Low air Pressure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– Cause is not able to provide the required pressure and pressure was reduced when air was used for other purposes like cleaning.</a:t>
            </a:r>
            <a:endParaRPr lang="en-I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Setting Time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– Setting time taken average 2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hrs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for blades &amp; 8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hrs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for shafts &amp; casings.</a:t>
            </a:r>
            <a:endParaRPr lang="en-I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Development time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– This was due to frequent corrections in CNC programs, fixture fouling correction and tool interference.</a:t>
            </a:r>
            <a:endParaRPr lang="en-I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51584" y="260648"/>
            <a:ext cx="6240693" cy="625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67" b="1" dirty="0">
                <a:latin typeface="Arial" panose="020B0604020202020204" pitchFamily="34" charset="0"/>
                <a:cs typeface="Arial" panose="020B0604020202020204" pitchFamily="34" charset="0"/>
              </a:rPr>
              <a:t>Data Analysis- Root causes</a:t>
            </a:r>
            <a:endParaRPr lang="en-IN" sz="3467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290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5629" y="1028734"/>
            <a:ext cx="11329259" cy="5247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b="1" dirty="0"/>
              <a:t>For Top 5 Down times:</a:t>
            </a:r>
          </a:p>
          <a:p>
            <a:endParaRPr lang="en-US" sz="1200" dirty="0"/>
          </a:p>
          <a:p>
            <a:pPr indent="-304792">
              <a:lnSpc>
                <a:spcPct val="150000"/>
              </a:lnSpc>
              <a:buFont typeface="+mj-lt"/>
              <a:buAutoNum type="arabicPeriod"/>
            </a:pPr>
            <a:r>
              <a:rPr lang="en-US" sz="2000" b="1" dirty="0">
                <a:latin typeface="Arial" pitchFamily="34" charset="0"/>
                <a:cs typeface="Arial" pitchFamily="34" charset="0"/>
              </a:rPr>
              <a:t>Waiting for CMM </a:t>
            </a:r>
            <a:r>
              <a:rPr lang="en-US" sz="1333" dirty="0">
                <a:latin typeface="Arial" pitchFamily="34" charset="0"/>
                <a:cs typeface="Arial" pitchFamily="34" charset="0"/>
              </a:rPr>
              <a:t>–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This was reduced by procuring additional CMM machine and Trained the CNC operators for operating &amp; Inspection in CMM.</a:t>
            </a:r>
            <a:endParaRPr lang="en-I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304792">
              <a:lnSpc>
                <a:spcPct val="150000"/>
              </a:lnSpc>
              <a:buFont typeface="+mj-lt"/>
              <a:buAutoNum type="arabicPeriod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No Operator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– This was reduced by counseling with particular operators,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New operator recruitment and multitasking of operators with different machine.</a:t>
            </a:r>
            <a:endParaRPr lang="en-I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304792">
              <a:lnSpc>
                <a:spcPct val="150000"/>
              </a:lnSpc>
              <a:buFont typeface="+mj-lt"/>
              <a:buAutoNum type="arabicPeriod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Low air Pressure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– This was reduced by adding additional accumulator.</a:t>
            </a:r>
            <a:endParaRPr lang="en-I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304792">
              <a:lnSpc>
                <a:spcPct val="150000"/>
              </a:lnSpc>
              <a:buFont typeface="+mj-lt"/>
              <a:buAutoNum type="arabicPeriod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Setting Time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– Setting time is reduced with SMED concept. Reduced by 50%</a:t>
            </a:r>
            <a:endParaRPr lang="en-I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304792">
              <a:lnSpc>
                <a:spcPct val="150000"/>
              </a:lnSpc>
              <a:buFont typeface="+mj-lt"/>
              <a:buAutoNum type="arabicPeriod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Development time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– This was reduced by adding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Vericut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simulation software where the programs are checked before running on machine. Reduced by 40%</a:t>
            </a:r>
            <a:endParaRPr lang="en-I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I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51584" y="260648"/>
            <a:ext cx="7488832" cy="625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67" b="1" dirty="0">
                <a:latin typeface="Arial" panose="020B0604020202020204" pitchFamily="34" charset="0"/>
                <a:cs typeface="Arial" panose="020B0604020202020204" pitchFamily="34" charset="0"/>
              </a:rPr>
              <a:t>Corrective Action- Implemented</a:t>
            </a:r>
          </a:p>
        </p:txBody>
      </p:sp>
    </p:spTree>
    <p:extLst>
      <p:ext uri="{BB962C8B-B14F-4D97-AF65-F5344CB8AC3E}">
        <p14:creationId xmlns:p14="http://schemas.microsoft.com/office/powerpoint/2010/main" val="23291797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 noGrp="1"/>
          </p:cNvGraphicFramePr>
          <p:nvPr>
            <p:extLst/>
          </p:nvPr>
        </p:nvGraphicFramePr>
        <p:xfrm>
          <a:off x="239349" y="1207412"/>
          <a:ext cx="6144683" cy="53877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/>
          <p:cNvGraphicFramePr>
            <a:graphicFrameLocks noGrp="1"/>
          </p:cNvGraphicFramePr>
          <p:nvPr>
            <p:extLst/>
          </p:nvPr>
        </p:nvGraphicFramePr>
        <p:xfrm>
          <a:off x="6384032" y="1207412"/>
          <a:ext cx="5664629" cy="53877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351584" y="260648"/>
            <a:ext cx="5184576" cy="625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67" b="1" dirty="0">
                <a:latin typeface="Arial" panose="020B0604020202020204" pitchFamily="34" charset="0"/>
                <a:cs typeface="Arial" panose="020B0604020202020204" pitchFamily="34" charset="0"/>
              </a:rPr>
              <a:t>Comparison of results</a:t>
            </a:r>
          </a:p>
        </p:txBody>
      </p:sp>
    </p:spTree>
    <p:extLst>
      <p:ext uri="{BB962C8B-B14F-4D97-AF65-F5344CB8AC3E}">
        <p14:creationId xmlns:p14="http://schemas.microsoft.com/office/powerpoint/2010/main" val="38627698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7381" y="1351511"/>
            <a:ext cx="11329259" cy="3123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4533" dirty="0"/>
              <a:t>OEE increased from 35% to 66%</a:t>
            </a:r>
          </a:p>
          <a:p>
            <a:pPr marL="380990" indent="-38099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4533" dirty="0"/>
              <a:t>Productivity Increase by around 30%</a:t>
            </a:r>
          </a:p>
          <a:p>
            <a:pPr marL="380990" indent="-38099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4533" dirty="0"/>
              <a:t>Overall cost Saved per Year is </a:t>
            </a:r>
            <a:r>
              <a:rPr lang="en-US" sz="4533" b="1" dirty="0" err="1"/>
              <a:t>Rs</a:t>
            </a:r>
            <a:r>
              <a:rPr lang="en-US" sz="4533" b="1" dirty="0"/>
              <a:t>. 1.6 Crores!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51584" y="260648"/>
            <a:ext cx="9505056" cy="625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67" b="1" dirty="0">
                <a:latin typeface="Arial" panose="020B0604020202020204" pitchFamily="34" charset="0"/>
                <a:cs typeface="Arial" panose="020B0604020202020204" pitchFamily="34" charset="0"/>
              </a:rPr>
              <a:t>Benefits from </a:t>
            </a:r>
            <a:r>
              <a:rPr lang="en-US" sz="3467" b="1" dirty="0" err="1">
                <a:latin typeface="Arial" panose="020B0604020202020204" pitchFamily="34" charset="0"/>
                <a:cs typeface="Arial" panose="020B0604020202020204" pitchFamily="34" charset="0"/>
              </a:rPr>
              <a:t>AceMicromatic</a:t>
            </a:r>
            <a:r>
              <a:rPr lang="en-US" sz="3467" b="1" dirty="0">
                <a:latin typeface="Arial" panose="020B0604020202020204" pitchFamily="34" charset="0"/>
                <a:cs typeface="Arial" panose="020B0604020202020204" pitchFamily="34" charset="0"/>
              </a:rPr>
              <a:t> TPM-Trak</a:t>
            </a:r>
            <a:r>
              <a:rPr lang="en-US" sz="3467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en-US" sz="3467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416975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59562" y="25122"/>
            <a:ext cx="7778257" cy="625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67" b="1" dirty="0">
                <a:latin typeface="Arial" panose="020B0604020202020204" pitchFamily="34" charset="0"/>
                <a:cs typeface="Arial" panose="020B0604020202020204" pitchFamily="34" charset="0"/>
              </a:rPr>
              <a:t>e-</a:t>
            </a:r>
            <a:r>
              <a:rPr lang="en-US" sz="3467" b="1" dirty="0" err="1">
                <a:latin typeface="Arial" panose="020B0604020202020204" pitchFamily="34" charset="0"/>
                <a:cs typeface="Arial" panose="020B0604020202020204" pitchFamily="34" charset="0"/>
              </a:rPr>
              <a:t>SHOPx</a:t>
            </a:r>
            <a:r>
              <a:rPr lang="en-US" sz="3467" b="1" dirty="0">
                <a:latin typeface="Arial" panose="020B0604020202020204" pitchFamily="34" charset="0"/>
                <a:cs typeface="Arial" panose="020B0604020202020204" pitchFamily="34" charset="0"/>
              </a:rPr>
              <a:t>™ Digital Factory</a:t>
            </a:r>
          </a:p>
        </p:txBody>
      </p:sp>
      <p:pic>
        <p:nvPicPr>
          <p:cNvPr id="4" name="Picture 2" descr="C:\Users\Chandrashekhar\Desktop\TPM Trak\Photos\DSC_04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2" y="1174155"/>
            <a:ext cx="5059717" cy="284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Chandrashekhar\Desktop\TPM Trak\Photos\DSC_04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1174154"/>
            <a:ext cx="4879013" cy="2382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Chandrashekhar\Desktop\TPM Trak\Photos\DSC_04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3759386"/>
            <a:ext cx="4876800" cy="2165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80659" y="681713"/>
            <a:ext cx="132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u="sng" dirty="0"/>
              <a:t>Before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059977" y="637082"/>
            <a:ext cx="132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u="sng" dirty="0"/>
              <a:t>After</a:t>
            </a:r>
          </a:p>
        </p:txBody>
      </p:sp>
      <p:sp>
        <p:nvSpPr>
          <p:cNvPr id="2" name="TextBox 1"/>
          <p:cNvSpPr txBox="1"/>
          <p:nvPr/>
        </p:nvSpPr>
        <p:spPr>
          <a:xfrm flipH="1">
            <a:off x="779569" y="4197085"/>
            <a:ext cx="44523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u="sng" dirty="0"/>
              <a:t>Production Documents</a:t>
            </a:r>
          </a:p>
          <a:p>
            <a:r>
              <a:rPr lang="en-IN" sz="2400" dirty="0"/>
              <a:t>Job card, Drawings, Process  sheets, Programs, Check sheets and tool data sheets.</a:t>
            </a:r>
          </a:p>
        </p:txBody>
      </p:sp>
    </p:spTree>
    <p:extLst>
      <p:ext uri="{BB962C8B-B14F-4D97-AF65-F5344CB8AC3E}">
        <p14:creationId xmlns:p14="http://schemas.microsoft.com/office/powerpoint/2010/main" val="16694268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51584" y="260649"/>
            <a:ext cx="8544949" cy="625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67" b="1" dirty="0">
                <a:latin typeface="Arial" panose="020B0604020202020204" pitchFamily="34" charset="0"/>
                <a:cs typeface="Arial" panose="020B0604020202020204" pitchFamily="34" charset="0"/>
              </a:rPr>
              <a:t>e-</a:t>
            </a:r>
            <a:r>
              <a:rPr lang="en-US" sz="3467" b="1" dirty="0" err="1">
                <a:latin typeface="Arial" panose="020B0604020202020204" pitchFamily="34" charset="0"/>
                <a:cs typeface="Arial" panose="020B0604020202020204" pitchFamily="34" charset="0"/>
              </a:rPr>
              <a:t>SHOPx</a:t>
            </a:r>
            <a:r>
              <a:rPr lang="en-US" sz="3467" b="1" dirty="0">
                <a:latin typeface="Arial" panose="020B0604020202020204" pitchFamily="34" charset="0"/>
                <a:cs typeface="Arial" panose="020B0604020202020204" pitchFamily="34" charset="0"/>
              </a:rPr>
              <a:t>™ Digital Factory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88299" y="4005065"/>
            <a:ext cx="940904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b="1" dirty="0"/>
              <a:t>User feedback on e-</a:t>
            </a:r>
            <a:r>
              <a:rPr lang="en-IN" sz="3200" b="1" dirty="0" err="1"/>
              <a:t>SHOPx</a:t>
            </a:r>
            <a:r>
              <a:rPr lang="en-IN" sz="3200" b="1" dirty="0"/>
              <a:t>:</a:t>
            </a:r>
          </a:p>
          <a:p>
            <a:pPr marL="457189" indent="-457189">
              <a:buAutoNum type="arabicPeriod"/>
            </a:pPr>
            <a:r>
              <a:rPr lang="en-IN" sz="2400" dirty="0"/>
              <a:t>Faster communication to the Shop floor</a:t>
            </a:r>
          </a:p>
          <a:p>
            <a:pPr marL="457189" indent="-457189">
              <a:buAutoNum type="arabicPeriod"/>
            </a:pPr>
            <a:r>
              <a:rPr lang="en-IN" sz="2400" dirty="0"/>
              <a:t>Paperless production shop</a:t>
            </a:r>
          </a:p>
          <a:p>
            <a:endParaRPr lang="en-IN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1888299" y="1028733"/>
            <a:ext cx="71502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dirty="0"/>
              <a:t>Results:</a:t>
            </a:r>
          </a:p>
          <a:p>
            <a:pPr marL="457189" indent="-457189">
              <a:buAutoNum type="arabicPeriod"/>
            </a:pPr>
            <a:r>
              <a:rPr lang="en-IN" sz="2400" dirty="0"/>
              <a:t>Savings on Print Cost &amp; Average of 500 papers per month.</a:t>
            </a:r>
          </a:p>
          <a:p>
            <a:pPr marL="457189" indent="-457189">
              <a:buAutoNum type="arabicPeriod"/>
            </a:pPr>
            <a:r>
              <a:rPr lang="en-IN" sz="2400" dirty="0"/>
              <a:t>Documents are centrally stored in server with latest revision index</a:t>
            </a:r>
          </a:p>
          <a:p>
            <a:pPr marL="457189" indent="-457189">
              <a:buAutoNum type="arabicPeriod"/>
            </a:pPr>
            <a:r>
              <a:rPr lang="en-IN" sz="2400" dirty="0"/>
              <a:t>Overall cost saving of average </a:t>
            </a:r>
            <a:r>
              <a:rPr lang="en-IN" sz="2400" dirty="0" err="1"/>
              <a:t>Rs</a:t>
            </a:r>
            <a:r>
              <a:rPr lang="en-IN" sz="2400" dirty="0"/>
              <a:t>. 10 lakh per annum</a:t>
            </a:r>
          </a:p>
        </p:txBody>
      </p:sp>
    </p:spTree>
    <p:extLst>
      <p:ext uri="{BB962C8B-B14F-4D97-AF65-F5344CB8AC3E}">
        <p14:creationId xmlns:p14="http://schemas.microsoft.com/office/powerpoint/2010/main" val="24031501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1424" y="1316766"/>
            <a:ext cx="11137237" cy="3543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IN" sz="3200" b="1" dirty="0"/>
              <a:t>Benefits:</a:t>
            </a:r>
          </a:p>
          <a:p>
            <a:pPr marL="380990" indent="-38099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/>
              <a:t>Measure energy consumed by each machine</a:t>
            </a:r>
          </a:p>
          <a:p>
            <a:pPr marL="380990" indent="-38099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/>
              <a:t>Accurately measure energy cost per part</a:t>
            </a:r>
          </a:p>
          <a:p>
            <a:pPr marL="380990" indent="-38099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/>
              <a:t>Identify changes in energy usage profile from set targets, and areas of improvement</a:t>
            </a:r>
          </a:p>
          <a:p>
            <a:pPr marL="380990" indent="-38099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/>
              <a:t>Reduce energy losses</a:t>
            </a:r>
          </a:p>
          <a:p>
            <a:pPr marL="380990" indent="-38099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/>
              <a:t>Improve machine and process performance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67542" y="260648"/>
            <a:ext cx="9697077" cy="625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67" b="1" dirty="0">
                <a:latin typeface="Arial" panose="020B0604020202020204" pitchFamily="34" charset="0"/>
                <a:cs typeface="Arial" panose="020B0604020202020204" pitchFamily="34" charset="0"/>
              </a:rPr>
              <a:t>Process Parameters Monitoring (</a:t>
            </a:r>
            <a:r>
              <a:rPr lang="en-US" sz="3467" b="1" dirty="0" err="1">
                <a:latin typeface="Arial" panose="020B0604020202020204" pitchFamily="34" charset="0"/>
                <a:cs typeface="Arial" panose="020B0604020202020204" pitchFamily="34" charset="0"/>
              </a:rPr>
              <a:t>eg.</a:t>
            </a:r>
            <a:r>
              <a:rPr lang="en-US" sz="3467" b="1" dirty="0">
                <a:latin typeface="Arial" panose="020B0604020202020204" pitchFamily="34" charset="0"/>
                <a:cs typeface="Arial" panose="020B0604020202020204" pitchFamily="34" charset="0"/>
              </a:rPr>
              <a:t> Energy)</a:t>
            </a:r>
            <a:endParaRPr lang="en-IN" sz="3467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9262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2"/>
          <a:stretch/>
        </p:blipFill>
        <p:spPr>
          <a:xfrm>
            <a:off x="728353" y="3571"/>
            <a:ext cx="11459083" cy="6854429"/>
          </a:xfrm>
          <a:prstGeom prst="rect">
            <a:avLst/>
          </a:prstGeom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568" y="3777016"/>
            <a:ext cx="1727831" cy="1865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872" y="2394000"/>
            <a:ext cx="1795173" cy="1795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1765" y="932723"/>
            <a:ext cx="4552171" cy="4773149"/>
          </a:xfrm>
          <a:prstGeom prst="rect">
            <a:avLst/>
          </a:prstGeom>
        </p:spPr>
      </p:pic>
      <p:sp>
        <p:nvSpPr>
          <p:cNvPr id="9" name="Action Button: Movie 8">
            <a:hlinkClick r:id="rId6" action="ppaction://hlinkfile" highlightClick="1"/>
          </p:cNvPr>
          <p:cNvSpPr/>
          <p:nvPr/>
        </p:nvSpPr>
        <p:spPr>
          <a:xfrm>
            <a:off x="11088555" y="4357984"/>
            <a:ext cx="672075" cy="480053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834" y="3788038"/>
            <a:ext cx="1812757" cy="181275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367" y="3657600"/>
            <a:ext cx="2461477" cy="9404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0" r="94228"/>
          <a:stretch/>
        </p:blipFill>
        <p:spPr>
          <a:xfrm>
            <a:off x="3198" y="1077432"/>
            <a:ext cx="703327" cy="5780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141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0"/>
            <a:ext cx="121856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9298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CB994E8-48A7-C64E-A788-D558ED3557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3021422"/>
              </p:ext>
            </p:extLst>
          </p:nvPr>
        </p:nvGraphicFramePr>
        <p:xfrm>
          <a:off x="1871002" y="310271"/>
          <a:ext cx="8651631" cy="631174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662122">
                  <a:extLst>
                    <a:ext uri="{9D8B030D-6E8A-4147-A177-3AD203B41FA5}">
                      <a16:colId xmlns:a16="http://schemas.microsoft.com/office/drawing/2014/main" val="2177730627"/>
                    </a:ext>
                  </a:extLst>
                </a:gridCol>
                <a:gridCol w="1989509">
                  <a:extLst>
                    <a:ext uri="{9D8B030D-6E8A-4147-A177-3AD203B41FA5}">
                      <a16:colId xmlns:a16="http://schemas.microsoft.com/office/drawing/2014/main" val="48671567"/>
                    </a:ext>
                  </a:extLst>
                </a:gridCol>
              </a:tblGrid>
              <a:tr h="438634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IN" sz="2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Check using your own data!</a:t>
                      </a:r>
                      <a:endParaRPr lang="en-IN" sz="2400" b="0" i="1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9261114"/>
                  </a:ext>
                </a:extLst>
              </a:tr>
              <a:tr h="350907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IN" sz="2400" b="1" i="1" u="none" strike="noStrike" dirty="0">
                          <a:effectLst/>
                          <a:latin typeface="Book Antiqua" panose="02040602050305030304" pitchFamily="18" charset="0"/>
                          <a:cs typeface="Arial" panose="020B0604020202020204" pitchFamily="34" charset="0"/>
                        </a:rPr>
                        <a:t>My Company</a:t>
                      </a:r>
                      <a:endParaRPr lang="en-IN" sz="2400" b="1" i="1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5278672"/>
                  </a:ext>
                </a:extLst>
              </a:tr>
              <a:tr h="350907">
                <a:tc>
                  <a:txBody>
                    <a:bodyPr/>
                    <a:lstStyle/>
                    <a:p>
                      <a:pPr algn="l" fontAlgn="b"/>
                      <a:r>
                        <a:rPr lang="en-IN" sz="24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Description</a:t>
                      </a:r>
                      <a:endParaRPr lang="en-IN" sz="2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2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Value</a:t>
                      </a:r>
                      <a:endParaRPr lang="en-IN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94739216"/>
                  </a:ext>
                </a:extLst>
              </a:tr>
              <a:tr h="350907">
                <a:tc>
                  <a:txBody>
                    <a:bodyPr/>
                    <a:lstStyle/>
                    <a:p>
                      <a:pPr algn="l" fontAlgn="b"/>
                      <a:r>
                        <a:rPr lang="en-IN" sz="2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Avg. machine hour rate ₹ $ € ¥ </a:t>
                      </a:r>
                      <a:endParaRPr lang="en-IN" sz="24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N" sz="2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800 </a:t>
                      </a:r>
                      <a:endParaRPr lang="en-IN" sz="24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15591255"/>
                  </a:ext>
                </a:extLst>
              </a:tr>
              <a:tr h="350907">
                <a:tc>
                  <a:txBody>
                    <a:bodyPr/>
                    <a:lstStyle/>
                    <a:p>
                      <a:pPr algn="l" fontAlgn="b"/>
                      <a:r>
                        <a:rPr lang="en-IN" sz="2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Improvement in productivity</a:t>
                      </a:r>
                      <a:endParaRPr lang="en-IN" sz="2400" b="0" i="1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N" sz="2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10%</a:t>
                      </a:r>
                      <a:endParaRPr lang="en-IN" sz="24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70333007"/>
                  </a:ext>
                </a:extLst>
              </a:tr>
              <a:tr h="350907">
                <a:tc>
                  <a:txBody>
                    <a:bodyPr/>
                    <a:lstStyle/>
                    <a:p>
                      <a:pPr algn="l" fontAlgn="b"/>
                      <a:r>
                        <a:rPr lang="en-IN" sz="2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Increase in machine hour rate</a:t>
                      </a:r>
                      <a:endParaRPr lang="en-IN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N" sz="2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80 </a:t>
                      </a:r>
                      <a:endParaRPr lang="en-IN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03267604"/>
                  </a:ext>
                </a:extLst>
              </a:tr>
              <a:tr h="65357">
                <a:tc>
                  <a:txBody>
                    <a:bodyPr/>
                    <a:lstStyle/>
                    <a:p>
                      <a:pPr algn="l" fontAlgn="b"/>
                      <a:r>
                        <a:rPr lang="en-IN" sz="2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Work hours in a month</a:t>
                      </a:r>
                      <a:endParaRPr lang="en-IN" sz="24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N" sz="2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600 </a:t>
                      </a:r>
                      <a:endParaRPr lang="en-IN" sz="24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12513824"/>
                  </a:ext>
                </a:extLst>
              </a:tr>
              <a:tr h="350907">
                <a:tc>
                  <a:txBody>
                    <a:bodyPr/>
                    <a:lstStyle/>
                    <a:p>
                      <a:pPr algn="l" fontAlgn="b"/>
                      <a:r>
                        <a:rPr lang="en-IN" sz="2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N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2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N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71334371"/>
                  </a:ext>
                </a:extLst>
              </a:tr>
              <a:tr h="350907">
                <a:tc>
                  <a:txBody>
                    <a:bodyPr/>
                    <a:lstStyle/>
                    <a:p>
                      <a:pPr algn="l" fontAlgn="b"/>
                      <a:r>
                        <a:rPr lang="en-IN" sz="2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Regular monthly revenue</a:t>
                      </a:r>
                      <a:endParaRPr lang="en-IN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2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4,80,000 </a:t>
                      </a:r>
                      <a:endParaRPr lang="en-IN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21858708"/>
                  </a:ext>
                </a:extLst>
              </a:tr>
              <a:tr h="350907">
                <a:tc>
                  <a:txBody>
                    <a:bodyPr/>
                    <a:lstStyle/>
                    <a:p>
                      <a:pPr algn="l" fontAlgn="b"/>
                      <a:r>
                        <a:rPr lang="en-IN" sz="2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Monthly productivity increase</a:t>
                      </a:r>
                      <a:endParaRPr lang="en-IN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2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48,000 </a:t>
                      </a:r>
                      <a:endParaRPr lang="en-IN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85525972"/>
                  </a:ext>
                </a:extLst>
              </a:tr>
              <a:tr h="368453">
                <a:tc>
                  <a:txBody>
                    <a:bodyPr/>
                    <a:lstStyle/>
                    <a:p>
                      <a:pPr algn="l" fontAlgn="b"/>
                      <a:r>
                        <a:rPr lang="en-IN" sz="2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revenue, after increase</a:t>
                      </a:r>
                      <a:endParaRPr lang="en-IN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2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5,28,000 </a:t>
                      </a:r>
                      <a:endParaRPr lang="en-IN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47597861"/>
                  </a:ext>
                </a:extLst>
              </a:tr>
              <a:tr h="421089">
                <a:tc>
                  <a:txBody>
                    <a:bodyPr/>
                    <a:lstStyle/>
                    <a:p>
                      <a:pPr algn="l" fontAlgn="b"/>
                      <a:r>
                        <a:rPr lang="en-IN" sz="2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Increase in Annual revenue</a:t>
                      </a:r>
                      <a:endParaRPr lang="en-IN" sz="2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2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5,76,000 </a:t>
                      </a:r>
                      <a:endParaRPr lang="en-IN" sz="2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69486040"/>
                  </a:ext>
                </a:extLst>
              </a:tr>
              <a:tr h="350907">
                <a:tc>
                  <a:txBody>
                    <a:bodyPr/>
                    <a:lstStyle/>
                    <a:p>
                      <a:pPr algn="l" fontAlgn="b"/>
                      <a:endParaRPr lang="en-IN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IN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25249613"/>
                  </a:ext>
                </a:extLst>
              </a:tr>
              <a:tr h="350907">
                <a:tc>
                  <a:txBody>
                    <a:bodyPr/>
                    <a:lstStyle/>
                    <a:p>
                      <a:pPr algn="l" fontAlgn="b"/>
                      <a:r>
                        <a:rPr lang="en-IN" sz="2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Investment, 1-time</a:t>
                      </a:r>
                      <a:endParaRPr lang="en-IN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2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2,00,000 </a:t>
                      </a:r>
                      <a:endParaRPr lang="en-IN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14681101"/>
                  </a:ext>
                </a:extLst>
              </a:tr>
              <a:tr h="350030">
                <a:tc>
                  <a:txBody>
                    <a:bodyPr/>
                    <a:lstStyle/>
                    <a:p>
                      <a:pPr algn="l" fontAlgn="ctr"/>
                      <a:r>
                        <a:rPr lang="en-IN" sz="2800" i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Months for full realization</a:t>
                      </a:r>
                      <a:endParaRPr lang="en-IN" sz="2800" b="0" i="1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IN" sz="2800" b="1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2968989"/>
                  </a:ext>
                </a:extLst>
              </a:tr>
              <a:tr h="438634">
                <a:tc>
                  <a:txBody>
                    <a:bodyPr/>
                    <a:lstStyle/>
                    <a:p>
                      <a:pPr algn="l" fontAlgn="b"/>
                      <a:r>
                        <a:rPr lang="en-IN" sz="2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Your 1st Year R.O.I.</a:t>
                      </a:r>
                      <a:endParaRPr lang="en-IN" sz="2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3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288%</a:t>
                      </a:r>
                      <a:endParaRPr lang="en-IN" sz="3200" b="1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97990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18044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8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21000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51B5C-986A-ED4E-AFD0-08AD236CA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4" name="Content Placeholder 4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9" y="-1"/>
            <a:ext cx="12193399" cy="6862361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310" y="531348"/>
            <a:ext cx="8828650" cy="512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8682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1816</TotalTime>
  <Words>806</Words>
  <Application>Microsoft Macintosh PowerPoint</Application>
  <PresentationFormat>Widescreen</PresentationFormat>
  <Paragraphs>165</Paragraphs>
  <Slides>46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5" baseType="lpstr">
      <vt:lpstr>Aharoni</vt:lpstr>
      <vt:lpstr>Arial</vt:lpstr>
      <vt:lpstr>Arial Black</vt:lpstr>
      <vt:lpstr>Avenir LT Std 45 Book</vt:lpstr>
      <vt:lpstr>Book Antiqua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Madhusudan Kestur</dc:creator>
  <cp:lastModifiedBy>Madhusudan Kestur</cp:lastModifiedBy>
  <cp:revision>117</cp:revision>
  <dcterms:created xsi:type="dcterms:W3CDTF">2018-04-23T03:58:47Z</dcterms:created>
  <dcterms:modified xsi:type="dcterms:W3CDTF">2018-10-26T04:22:40Z</dcterms:modified>
</cp:coreProperties>
</file>