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9" r:id="rId2"/>
    <p:sldId id="343" r:id="rId3"/>
    <p:sldId id="342" r:id="rId4"/>
    <p:sldId id="339" r:id="rId5"/>
    <p:sldId id="350" r:id="rId6"/>
    <p:sldId id="349" r:id="rId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BBDE"/>
    <a:srgbClr val="4F81BD"/>
    <a:srgbClr val="A0BBDC"/>
    <a:srgbClr val="7099CA"/>
    <a:srgbClr val="77933C"/>
    <a:srgbClr val="C0504D"/>
    <a:srgbClr val="F0922A"/>
    <a:srgbClr val="D23B3C"/>
    <a:srgbClr val="3777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87" d="100"/>
          <a:sy n="87" d="100"/>
        </p:scale>
        <p:origin x="804" y="6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26146F-60CE-46E7-A126-44A4EF2C7CFB}" type="datetimeFigureOut">
              <a:rPr lang="en-US" smtClean="0"/>
              <a:pPr/>
              <a:t>10/25/2018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3B39E9-AB79-4344-AFCF-65F3AB4E1360}" type="slidenum">
              <a:rPr lang="en-US" smtClean="0"/>
              <a:pPr/>
              <a:t>‹#›</a:t>
            </a:fld>
            <a:endParaRPr lang="en-US"/>
          </a:p>
        </p:txBody>
      </p:sp>
    </p:spTree>
    <p:extLst>
      <p:ext uri="{BB962C8B-B14F-4D97-AF65-F5344CB8AC3E}">
        <p14:creationId xmlns:p14="http://schemas.microsoft.com/office/powerpoint/2010/main" val="2496089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 y="114300"/>
            <a:ext cx="7543800" cy="6286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76200" y="1047750"/>
            <a:ext cx="88392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p:cNvGrpSpPr/>
          <p:nvPr userDrawn="1"/>
        </p:nvGrpSpPr>
        <p:grpSpPr>
          <a:xfrm flipV="1">
            <a:off x="0" y="5143499"/>
            <a:ext cx="9144000" cy="45719"/>
            <a:chOff x="0" y="6793944"/>
            <a:chExt cx="9144000" cy="91440"/>
          </a:xfrm>
        </p:grpSpPr>
        <p:sp>
          <p:nvSpPr>
            <p:cNvPr id="12" name="Rectangle 11"/>
            <p:cNvSpPr/>
            <p:nvPr/>
          </p:nvSpPr>
          <p:spPr>
            <a:xfrm>
              <a:off x="4355976" y="6793944"/>
              <a:ext cx="4788024" cy="9144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ectangle 12"/>
            <p:cNvSpPr/>
            <p:nvPr/>
          </p:nvSpPr>
          <p:spPr>
            <a:xfrm>
              <a:off x="0" y="6793944"/>
              <a:ext cx="4355976" cy="91440"/>
            </a:xfrm>
            <a:prstGeom prst="rect">
              <a:avLst/>
            </a:prstGeom>
            <a:solidFill>
              <a:srgbClr val="45E12B"/>
            </a:solidFill>
            <a:ln>
              <a:solidFill>
                <a:srgbClr val="45E1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pic>
        <p:nvPicPr>
          <p:cNvPr id="8" name="Picture 7"/>
          <p:cNvPicPr>
            <a:picLocks noChangeAspect="1"/>
          </p:cNvPicPr>
          <p:nvPr userDrawn="1"/>
        </p:nvPicPr>
        <p:blipFill>
          <a:blip r:embed="rId12">
            <a:clrChange>
              <a:clrFrom>
                <a:srgbClr val="FFFFFF"/>
              </a:clrFrom>
              <a:clrTo>
                <a:srgbClr val="FFFFFF">
                  <a:alpha val="0"/>
                </a:srgbClr>
              </a:clrTo>
            </a:clrChange>
          </a:blip>
          <a:stretch>
            <a:fillRect/>
          </a:stretch>
        </p:blipFill>
        <p:spPr>
          <a:xfrm>
            <a:off x="7620000" y="57150"/>
            <a:ext cx="1447800" cy="51080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txStyles>
    <p:titleStyle>
      <a:lvl1pPr algn="l" defTabSz="914400" rtl="0" eaLnBrk="1" latinLnBrk="0" hangingPunct="1">
        <a:spcBef>
          <a:spcPct val="0"/>
        </a:spcBef>
        <a:buNone/>
        <a:defRPr sz="2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rtificial intelligence in manufactur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22474" cy="518764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 y="3633715"/>
            <a:ext cx="9222475" cy="616023"/>
          </a:xfrm>
          <a:solidFill>
            <a:schemeClr val="accent1">
              <a:lumMod val="40000"/>
              <a:lumOff val="60000"/>
            </a:schemeClr>
          </a:solidFill>
        </p:spPr>
        <p:txBody>
          <a:bodyPr>
            <a:normAutofit fontScale="90000"/>
          </a:bodyPr>
          <a:lstStyle/>
          <a:p>
            <a:r>
              <a:rPr lang="en-US" sz="3750" dirty="0" smtClean="0"/>
              <a:t>Artificial Intelligence in Manufacturing</a:t>
            </a:r>
            <a:endParaRPr lang="en-US" sz="3750" dirty="0"/>
          </a:p>
        </p:txBody>
      </p:sp>
      <p:sp>
        <p:nvSpPr>
          <p:cNvPr id="3" name="Subtitle 2"/>
          <p:cNvSpPr>
            <a:spLocks noGrp="1"/>
          </p:cNvSpPr>
          <p:nvPr>
            <p:ph type="subTitle" idx="1"/>
          </p:nvPr>
        </p:nvSpPr>
        <p:spPr>
          <a:xfrm>
            <a:off x="1143000" y="4288087"/>
            <a:ext cx="6858000" cy="417263"/>
          </a:xfrm>
          <a:solidFill>
            <a:schemeClr val="accent1">
              <a:lumMod val="40000"/>
              <a:lumOff val="60000"/>
            </a:schemeClr>
          </a:solidFill>
        </p:spPr>
        <p:txBody>
          <a:bodyPr>
            <a:noAutofit/>
          </a:bodyPr>
          <a:lstStyle/>
          <a:p>
            <a:r>
              <a:rPr lang="en-US" sz="2400" b="1" dirty="0" smtClean="0">
                <a:solidFill>
                  <a:schemeClr val="tx1"/>
                </a:solidFill>
              </a:rPr>
              <a:t>Dr. Ganesh Natarajan</a:t>
            </a:r>
            <a:endParaRPr lang="en-US" sz="2400" b="1" dirty="0">
              <a:solidFill>
                <a:schemeClr val="tx1"/>
              </a:solidFill>
            </a:endParaRPr>
          </a:p>
        </p:txBody>
      </p:sp>
    </p:spTree>
    <p:extLst>
      <p:ext uri="{BB962C8B-B14F-4D97-AF65-F5344CB8AC3E}">
        <p14:creationId xmlns:p14="http://schemas.microsoft.com/office/powerpoint/2010/main" val="2857781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The Factory of the Future</a:t>
            </a:r>
            <a:endParaRPr lang="en-US" dirty="0">
              <a:solidFill>
                <a:schemeClr val="accent3"/>
              </a:solidFill>
            </a:endParaRPr>
          </a:p>
        </p:txBody>
      </p:sp>
      <p:pic>
        <p:nvPicPr>
          <p:cNvPr id="3" name="Picture 2"/>
          <p:cNvPicPr>
            <a:picLocks noChangeAspect="1"/>
          </p:cNvPicPr>
          <p:nvPr/>
        </p:nvPicPr>
        <p:blipFill rotWithShape="1">
          <a:blip r:embed="rId2"/>
          <a:srcRect t="11892" b="11718"/>
          <a:stretch/>
        </p:blipFill>
        <p:spPr>
          <a:xfrm>
            <a:off x="24788" y="819150"/>
            <a:ext cx="9067799" cy="4156075"/>
          </a:xfrm>
          <a:prstGeom prst="rect">
            <a:avLst/>
          </a:prstGeom>
        </p:spPr>
      </p:pic>
      <p:sp>
        <p:nvSpPr>
          <p:cNvPr id="4" name="TextBox 3"/>
          <p:cNvSpPr txBox="1"/>
          <p:nvPr/>
        </p:nvSpPr>
        <p:spPr>
          <a:xfrm>
            <a:off x="6934200" y="4933950"/>
            <a:ext cx="2209800" cy="230832"/>
          </a:xfrm>
          <a:prstGeom prst="rect">
            <a:avLst/>
          </a:prstGeom>
          <a:noFill/>
        </p:spPr>
        <p:txBody>
          <a:bodyPr wrap="square" rtlCol="0">
            <a:spAutoFit/>
          </a:bodyPr>
          <a:lstStyle/>
          <a:p>
            <a:pPr algn="r"/>
            <a:r>
              <a:rPr lang="en-US" sz="900" dirty="0"/>
              <a:t>Source: </a:t>
            </a:r>
            <a:r>
              <a:rPr lang="en-US" sz="900" dirty="0" smtClean="0"/>
              <a:t>BCG</a:t>
            </a:r>
            <a:endParaRPr lang="en-US" sz="900" dirty="0"/>
          </a:p>
        </p:txBody>
      </p:sp>
    </p:spTree>
    <p:extLst>
      <p:ext uri="{BB962C8B-B14F-4D97-AF65-F5344CB8AC3E}">
        <p14:creationId xmlns:p14="http://schemas.microsoft.com/office/powerpoint/2010/main" val="2788041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14300"/>
            <a:ext cx="7467600" cy="628650"/>
          </a:xfrm>
        </p:spPr>
        <p:txBody>
          <a:bodyPr>
            <a:noAutofit/>
          </a:bodyPr>
          <a:lstStyle/>
          <a:p>
            <a:r>
              <a:rPr lang="en-US" dirty="0" smtClean="0">
                <a:solidFill>
                  <a:schemeClr val="accent3"/>
                </a:solidFill>
              </a:rPr>
              <a:t>Trends shaping the Manufacturing sector – AI and Advanced Analytics is at the core of Smart Manufacturing</a:t>
            </a:r>
            <a:endParaRPr lang="en-US" dirty="0">
              <a:solidFill>
                <a:schemeClr val="accent3"/>
              </a:solidFill>
            </a:endParaRPr>
          </a:p>
        </p:txBody>
      </p:sp>
      <p:grpSp>
        <p:nvGrpSpPr>
          <p:cNvPr id="7" name="Group 6"/>
          <p:cNvGrpSpPr/>
          <p:nvPr/>
        </p:nvGrpSpPr>
        <p:grpSpPr>
          <a:xfrm>
            <a:off x="3299415" y="1191944"/>
            <a:ext cx="1196385" cy="1383987"/>
            <a:chOff x="3195638" y="931549"/>
            <a:chExt cx="1365250" cy="1576388"/>
          </a:xfrm>
        </p:grpSpPr>
        <p:sp>
          <p:nvSpPr>
            <p:cNvPr id="8" name="Freeform 5"/>
            <p:cNvSpPr>
              <a:spLocks/>
            </p:cNvSpPr>
            <p:nvPr/>
          </p:nvSpPr>
          <p:spPr bwMode="auto">
            <a:xfrm>
              <a:off x="3195638" y="931549"/>
              <a:ext cx="1365250" cy="1576388"/>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6"/>
            <p:cNvSpPr>
              <a:spLocks/>
            </p:cNvSpPr>
            <p:nvPr/>
          </p:nvSpPr>
          <p:spPr bwMode="auto">
            <a:xfrm>
              <a:off x="3700463" y="1898337"/>
              <a:ext cx="860425" cy="6096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0" name="Group 9"/>
          <p:cNvGrpSpPr/>
          <p:nvPr/>
        </p:nvGrpSpPr>
        <p:grpSpPr>
          <a:xfrm>
            <a:off x="4522788" y="1191944"/>
            <a:ext cx="1192212" cy="1383987"/>
            <a:chOff x="4598988" y="931549"/>
            <a:chExt cx="1360488" cy="1576388"/>
          </a:xfrm>
        </p:grpSpPr>
        <p:sp>
          <p:nvSpPr>
            <p:cNvPr id="11" name="Freeform 8"/>
            <p:cNvSpPr>
              <a:spLocks/>
            </p:cNvSpPr>
            <p:nvPr/>
          </p:nvSpPr>
          <p:spPr bwMode="auto">
            <a:xfrm>
              <a:off x="4598988" y="931549"/>
              <a:ext cx="1360488" cy="1576388"/>
            </a:xfrm>
            <a:custGeom>
              <a:avLst/>
              <a:gdLst/>
              <a:ahLst/>
              <a:cxnLst>
                <a:cxn ang="0">
                  <a:pos x="428" y="0"/>
                </a:cxn>
                <a:cxn ang="0">
                  <a:pos x="0" y="249"/>
                </a:cxn>
                <a:cxn ang="0">
                  <a:pos x="0" y="744"/>
                </a:cxn>
                <a:cxn ang="0">
                  <a:pos x="428" y="993"/>
                </a:cxn>
                <a:cxn ang="0">
                  <a:pos x="857" y="744"/>
                </a:cxn>
                <a:cxn ang="0">
                  <a:pos x="857" y="249"/>
                </a:cxn>
                <a:cxn ang="0">
                  <a:pos x="428" y="0"/>
                </a:cxn>
              </a:cxnLst>
              <a:rect l="0" t="0" r="r" b="b"/>
              <a:pathLst>
                <a:path w="857" h="993">
                  <a:moveTo>
                    <a:pt x="428" y="0"/>
                  </a:moveTo>
                  <a:lnTo>
                    <a:pt x="0" y="249"/>
                  </a:lnTo>
                  <a:lnTo>
                    <a:pt x="0" y="744"/>
                  </a:lnTo>
                  <a:lnTo>
                    <a:pt x="428" y="993"/>
                  </a:lnTo>
                  <a:lnTo>
                    <a:pt x="857" y="744"/>
                  </a:lnTo>
                  <a:lnTo>
                    <a:pt x="857" y="249"/>
                  </a:lnTo>
                  <a:lnTo>
                    <a:pt x="428" y="0"/>
                  </a:ln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9"/>
            <p:cNvSpPr>
              <a:spLocks/>
            </p:cNvSpPr>
            <p:nvPr/>
          </p:nvSpPr>
          <p:spPr bwMode="auto">
            <a:xfrm>
              <a:off x="4598988" y="1898337"/>
              <a:ext cx="855663" cy="609600"/>
            </a:xfrm>
            <a:custGeom>
              <a:avLst/>
              <a:gdLst/>
              <a:ahLst/>
              <a:cxnLst>
                <a:cxn ang="0">
                  <a:pos x="539" y="320"/>
                </a:cxn>
                <a:cxn ang="0">
                  <a:pos x="0" y="0"/>
                </a:cxn>
                <a:cxn ang="0">
                  <a:pos x="0" y="135"/>
                </a:cxn>
                <a:cxn ang="0">
                  <a:pos x="428" y="384"/>
                </a:cxn>
                <a:cxn ang="0">
                  <a:pos x="539" y="320"/>
                </a:cxn>
              </a:cxnLst>
              <a:rect l="0" t="0" r="r" b="b"/>
              <a:pathLst>
                <a:path w="539" h="384">
                  <a:moveTo>
                    <a:pt x="539" y="320"/>
                  </a:moveTo>
                  <a:lnTo>
                    <a:pt x="0" y="0"/>
                  </a:lnTo>
                  <a:lnTo>
                    <a:pt x="0" y="135"/>
                  </a:lnTo>
                  <a:lnTo>
                    <a:pt x="428" y="384"/>
                  </a:lnTo>
                  <a:lnTo>
                    <a:pt x="539" y="320"/>
                  </a:lnTo>
                  <a:close/>
                </a:path>
              </a:pathLst>
            </a:custGeom>
            <a:solidFill>
              <a:schemeClr val="accent5">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3" name="Group 12"/>
          <p:cNvGrpSpPr/>
          <p:nvPr/>
        </p:nvGrpSpPr>
        <p:grpSpPr>
          <a:xfrm>
            <a:off x="3299415" y="3325545"/>
            <a:ext cx="1196385" cy="1379805"/>
            <a:chOff x="3195638" y="3362012"/>
            <a:chExt cx="1365250" cy="1571625"/>
          </a:xfrm>
          <a:solidFill>
            <a:schemeClr val="accent1"/>
          </a:solidFill>
        </p:grpSpPr>
        <p:sp>
          <p:nvSpPr>
            <p:cNvPr id="14" name="Freeform 10"/>
            <p:cNvSpPr>
              <a:spLocks/>
            </p:cNvSpPr>
            <p:nvPr/>
          </p:nvSpPr>
          <p:spPr bwMode="auto">
            <a:xfrm>
              <a:off x="3195638" y="3362012"/>
              <a:ext cx="1365250" cy="1571625"/>
            </a:xfrm>
            <a:custGeom>
              <a:avLst/>
              <a:gdLst/>
              <a:ahLst/>
              <a:cxnLst>
                <a:cxn ang="0">
                  <a:pos x="431" y="990"/>
                </a:cxn>
                <a:cxn ang="0">
                  <a:pos x="860" y="744"/>
                </a:cxn>
                <a:cxn ang="0">
                  <a:pos x="860" y="248"/>
                </a:cxn>
                <a:cxn ang="0">
                  <a:pos x="429" y="0"/>
                </a:cxn>
                <a:cxn ang="0">
                  <a:pos x="0" y="246"/>
                </a:cxn>
                <a:cxn ang="0">
                  <a:pos x="0" y="744"/>
                </a:cxn>
                <a:cxn ang="0">
                  <a:pos x="431" y="990"/>
                </a:cxn>
              </a:cxnLst>
              <a:rect l="0" t="0" r="r" b="b"/>
              <a:pathLst>
                <a:path w="860" h="990">
                  <a:moveTo>
                    <a:pt x="431" y="990"/>
                  </a:moveTo>
                  <a:lnTo>
                    <a:pt x="860" y="744"/>
                  </a:lnTo>
                  <a:lnTo>
                    <a:pt x="860" y="248"/>
                  </a:lnTo>
                  <a:lnTo>
                    <a:pt x="429" y="0"/>
                  </a:lnTo>
                  <a:lnTo>
                    <a:pt x="0" y="246"/>
                  </a:lnTo>
                  <a:lnTo>
                    <a:pt x="0" y="744"/>
                  </a:lnTo>
                  <a:lnTo>
                    <a:pt x="431" y="99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11"/>
            <p:cNvSpPr>
              <a:spLocks/>
            </p:cNvSpPr>
            <p:nvPr/>
          </p:nvSpPr>
          <p:spPr bwMode="auto">
            <a:xfrm>
              <a:off x="3700463" y="3362012"/>
              <a:ext cx="860425" cy="604838"/>
            </a:xfrm>
            <a:custGeom>
              <a:avLst/>
              <a:gdLst/>
              <a:ahLst/>
              <a:cxnLst>
                <a:cxn ang="0">
                  <a:pos x="0" y="64"/>
                </a:cxn>
                <a:cxn ang="0">
                  <a:pos x="542" y="381"/>
                </a:cxn>
                <a:cxn ang="0">
                  <a:pos x="542" y="248"/>
                </a:cxn>
                <a:cxn ang="0">
                  <a:pos x="111" y="0"/>
                </a:cxn>
                <a:cxn ang="0">
                  <a:pos x="0" y="64"/>
                </a:cxn>
              </a:cxnLst>
              <a:rect l="0" t="0" r="r" b="b"/>
              <a:pathLst>
                <a:path w="542" h="381">
                  <a:moveTo>
                    <a:pt x="0" y="64"/>
                  </a:moveTo>
                  <a:lnTo>
                    <a:pt x="542" y="381"/>
                  </a:lnTo>
                  <a:lnTo>
                    <a:pt x="542" y="248"/>
                  </a:lnTo>
                  <a:lnTo>
                    <a:pt x="111" y="0"/>
                  </a:lnTo>
                  <a:lnTo>
                    <a:pt x="0" y="64"/>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6" name="Group 15"/>
          <p:cNvGrpSpPr/>
          <p:nvPr/>
        </p:nvGrpSpPr>
        <p:grpSpPr>
          <a:xfrm>
            <a:off x="4522788" y="3325545"/>
            <a:ext cx="1192212" cy="1379805"/>
            <a:chOff x="4598988" y="3362012"/>
            <a:chExt cx="1360488" cy="1571625"/>
          </a:xfrm>
        </p:grpSpPr>
        <p:sp>
          <p:nvSpPr>
            <p:cNvPr id="17" name="Freeform 12"/>
            <p:cNvSpPr>
              <a:spLocks/>
            </p:cNvSpPr>
            <p:nvPr/>
          </p:nvSpPr>
          <p:spPr bwMode="auto">
            <a:xfrm>
              <a:off x="4598988" y="3362012"/>
              <a:ext cx="1360488" cy="1571625"/>
            </a:xfrm>
            <a:custGeom>
              <a:avLst/>
              <a:gdLst/>
              <a:ahLst/>
              <a:cxnLst>
                <a:cxn ang="0">
                  <a:pos x="857" y="744"/>
                </a:cxn>
                <a:cxn ang="0">
                  <a:pos x="857" y="246"/>
                </a:cxn>
                <a:cxn ang="0">
                  <a:pos x="428" y="0"/>
                </a:cxn>
                <a:cxn ang="0">
                  <a:pos x="0" y="248"/>
                </a:cxn>
                <a:cxn ang="0">
                  <a:pos x="0" y="744"/>
                </a:cxn>
                <a:cxn ang="0">
                  <a:pos x="428" y="990"/>
                </a:cxn>
                <a:cxn ang="0">
                  <a:pos x="857" y="744"/>
                </a:cxn>
              </a:cxnLst>
              <a:rect l="0" t="0" r="r" b="b"/>
              <a:pathLst>
                <a:path w="857" h="990">
                  <a:moveTo>
                    <a:pt x="857" y="744"/>
                  </a:moveTo>
                  <a:lnTo>
                    <a:pt x="857" y="246"/>
                  </a:lnTo>
                  <a:lnTo>
                    <a:pt x="428" y="0"/>
                  </a:lnTo>
                  <a:lnTo>
                    <a:pt x="0" y="248"/>
                  </a:lnTo>
                  <a:lnTo>
                    <a:pt x="0" y="744"/>
                  </a:lnTo>
                  <a:lnTo>
                    <a:pt x="428" y="990"/>
                  </a:lnTo>
                  <a:lnTo>
                    <a:pt x="857" y="744"/>
                  </a:ln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3"/>
            <p:cNvSpPr>
              <a:spLocks/>
            </p:cNvSpPr>
            <p:nvPr/>
          </p:nvSpPr>
          <p:spPr bwMode="auto">
            <a:xfrm>
              <a:off x="4598988" y="3362012"/>
              <a:ext cx="855663" cy="604838"/>
            </a:xfrm>
            <a:custGeom>
              <a:avLst/>
              <a:gdLst/>
              <a:ahLst/>
              <a:cxnLst>
                <a:cxn ang="0">
                  <a:pos x="0" y="248"/>
                </a:cxn>
                <a:cxn ang="0">
                  <a:pos x="0" y="381"/>
                </a:cxn>
                <a:cxn ang="0">
                  <a:pos x="539" y="64"/>
                </a:cxn>
                <a:cxn ang="0">
                  <a:pos x="428" y="0"/>
                </a:cxn>
                <a:cxn ang="0">
                  <a:pos x="0" y="248"/>
                </a:cxn>
              </a:cxnLst>
              <a:rect l="0" t="0" r="r" b="b"/>
              <a:pathLst>
                <a:path w="539" h="381">
                  <a:moveTo>
                    <a:pt x="0" y="248"/>
                  </a:moveTo>
                  <a:lnTo>
                    <a:pt x="0" y="381"/>
                  </a:lnTo>
                  <a:lnTo>
                    <a:pt x="539" y="64"/>
                  </a:lnTo>
                  <a:lnTo>
                    <a:pt x="428" y="0"/>
                  </a:lnTo>
                  <a:lnTo>
                    <a:pt x="0" y="248"/>
                  </a:lnTo>
                  <a:close/>
                </a:path>
              </a:pathLst>
            </a:custGeom>
            <a:solidFill>
              <a:schemeClr val="accent5">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9" name="Group 18"/>
          <p:cNvGrpSpPr/>
          <p:nvPr/>
        </p:nvGrpSpPr>
        <p:grpSpPr>
          <a:xfrm>
            <a:off x="5132388" y="2258745"/>
            <a:ext cx="1192212" cy="1377018"/>
            <a:chOff x="5289551" y="2150749"/>
            <a:chExt cx="1360488" cy="1568450"/>
          </a:xfrm>
        </p:grpSpPr>
        <p:sp>
          <p:nvSpPr>
            <p:cNvPr id="20" name="Freeform 14"/>
            <p:cNvSpPr>
              <a:spLocks/>
            </p:cNvSpPr>
            <p:nvPr/>
          </p:nvSpPr>
          <p:spPr bwMode="auto">
            <a:xfrm>
              <a:off x="5289551" y="2150749"/>
              <a:ext cx="1360488" cy="1568450"/>
            </a:xfrm>
            <a:custGeom>
              <a:avLst/>
              <a:gdLst/>
              <a:ahLst/>
              <a:cxnLst>
                <a:cxn ang="0">
                  <a:pos x="857" y="741"/>
                </a:cxn>
                <a:cxn ang="0">
                  <a:pos x="429" y="988"/>
                </a:cxn>
                <a:cxn ang="0">
                  <a:pos x="0" y="741"/>
                </a:cxn>
                <a:cxn ang="0">
                  <a:pos x="0" y="246"/>
                </a:cxn>
                <a:cxn ang="0">
                  <a:pos x="429" y="0"/>
                </a:cxn>
                <a:cxn ang="0">
                  <a:pos x="857" y="246"/>
                </a:cxn>
                <a:cxn ang="0">
                  <a:pos x="857" y="741"/>
                </a:cxn>
              </a:cxnLst>
              <a:rect l="0" t="0" r="r" b="b"/>
              <a:pathLst>
                <a:path w="857" h="988">
                  <a:moveTo>
                    <a:pt x="857" y="741"/>
                  </a:moveTo>
                  <a:lnTo>
                    <a:pt x="429" y="988"/>
                  </a:lnTo>
                  <a:lnTo>
                    <a:pt x="0" y="741"/>
                  </a:lnTo>
                  <a:lnTo>
                    <a:pt x="0" y="246"/>
                  </a:lnTo>
                  <a:lnTo>
                    <a:pt x="429" y="0"/>
                  </a:lnTo>
                  <a:lnTo>
                    <a:pt x="857" y="246"/>
                  </a:lnTo>
                  <a:lnTo>
                    <a:pt x="857" y="741"/>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15"/>
            <p:cNvSpPr>
              <a:spLocks/>
            </p:cNvSpPr>
            <p:nvPr/>
          </p:nvSpPr>
          <p:spPr bwMode="auto">
            <a:xfrm>
              <a:off x="5289551" y="2436499"/>
              <a:ext cx="184150" cy="992188"/>
            </a:xfrm>
            <a:custGeom>
              <a:avLst/>
              <a:gdLst/>
              <a:ahLst/>
              <a:cxnLst>
                <a:cxn ang="0">
                  <a:pos x="0" y="66"/>
                </a:cxn>
                <a:cxn ang="0">
                  <a:pos x="116" y="0"/>
                </a:cxn>
                <a:cxn ang="0">
                  <a:pos x="112" y="625"/>
                </a:cxn>
                <a:cxn ang="0">
                  <a:pos x="0" y="561"/>
                </a:cxn>
                <a:cxn ang="0">
                  <a:pos x="0" y="66"/>
                </a:cxn>
              </a:cxnLst>
              <a:rect l="0" t="0" r="r" b="b"/>
              <a:pathLst>
                <a:path w="116" h="625">
                  <a:moveTo>
                    <a:pt x="0" y="66"/>
                  </a:moveTo>
                  <a:lnTo>
                    <a:pt x="116" y="0"/>
                  </a:lnTo>
                  <a:lnTo>
                    <a:pt x="112" y="625"/>
                  </a:lnTo>
                  <a:lnTo>
                    <a:pt x="0" y="561"/>
                  </a:lnTo>
                  <a:lnTo>
                    <a:pt x="0" y="66"/>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22" name="Group 21"/>
          <p:cNvGrpSpPr/>
          <p:nvPr/>
        </p:nvGrpSpPr>
        <p:grpSpPr>
          <a:xfrm>
            <a:off x="2696770" y="2259133"/>
            <a:ext cx="1189430" cy="1379805"/>
            <a:chOff x="2500313" y="2150749"/>
            <a:chExt cx="1357313" cy="1571625"/>
          </a:xfrm>
        </p:grpSpPr>
        <p:sp>
          <p:nvSpPr>
            <p:cNvPr id="23" name="Freeform 16"/>
            <p:cNvSpPr>
              <a:spLocks/>
            </p:cNvSpPr>
            <p:nvPr/>
          </p:nvSpPr>
          <p:spPr bwMode="auto">
            <a:xfrm>
              <a:off x="2500313" y="2150749"/>
              <a:ext cx="1357313" cy="1571625"/>
            </a:xfrm>
            <a:custGeom>
              <a:avLst/>
              <a:gdLst/>
              <a:ahLst/>
              <a:cxnLst>
                <a:cxn ang="0">
                  <a:pos x="429" y="0"/>
                </a:cxn>
                <a:cxn ang="0">
                  <a:pos x="0" y="246"/>
                </a:cxn>
                <a:cxn ang="0">
                  <a:pos x="0" y="741"/>
                </a:cxn>
                <a:cxn ang="0">
                  <a:pos x="429" y="990"/>
                </a:cxn>
                <a:cxn ang="0">
                  <a:pos x="855" y="741"/>
                </a:cxn>
                <a:cxn ang="0">
                  <a:pos x="855" y="246"/>
                </a:cxn>
                <a:cxn ang="0">
                  <a:pos x="429" y="0"/>
                </a:cxn>
              </a:cxnLst>
              <a:rect l="0" t="0" r="r" b="b"/>
              <a:pathLst>
                <a:path w="855" h="990">
                  <a:moveTo>
                    <a:pt x="429" y="0"/>
                  </a:moveTo>
                  <a:lnTo>
                    <a:pt x="0" y="246"/>
                  </a:lnTo>
                  <a:lnTo>
                    <a:pt x="0" y="741"/>
                  </a:lnTo>
                  <a:lnTo>
                    <a:pt x="429" y="990"/>
                  </a:lnTo>
                  <a:lnTo>
                    <a:pt x="855" y="741"/>
                  </a:lnTo>
                  <a:lnTo>
                    <a:pt x="855" y="246"/>
                  </a:lnTo>
                  <a:lnTo>
                    <a:pt x="429" y="0"/>
                  </a:ln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17"/>
            <p:cNvSpPr>
              <a:spLocks/>
            </p:cNvSpPr>
            <p:nvPr/>
          </p:nvSpPr>
          <p:spPr bwMode="auto">
            <a:xfrm>
              <a:off x="3673476" y="2436499"/>
              <a:ext cx="184150" cy="992188"/>
            </a:xfrm>
            <a:custGeom>
              <a:avLst/>
              <a:gdLst/>
              <a:ahLst/>
              <a:cxnLst>
                <a:cxn ang="0">
                  <a:pos x="0" y="0"/>
                </a:cxn>
                <a:cxn ang="0">
                  <a:pos x="5" y="625"/>
                </a:cxn>
                <a:cxn ang="0">
                  <a:pos x="116" y="561"/>
                </a:cxn>
                <a:cxn ang="0">
                  <a:pos x="116" y="66"/>
                </a:cxn>
                <a:cxn ang="0">
                  <a:pos x="0" y="0"/>
                </a:cxn>
              </a:cxnLst>
              <a:rect l="0" t="0" r="r" b="b"/>
              <a:pathLst>
                <a:path w="116" h="625">
                  <a:moveTo>
                    <a:pt x="0" y="0"/>
                  </a:moveTo>
                  <a:lnTo>
                    <a:pt x="5" y="625"/>
                  </a:lnTo>
                  <a:lnTo>
                    <a:pt x="116" y="561"/>
                  </a:lnTo>
                  <a:lnTo>
                    <a:pt x="116" y="66"/>
                  </a:lnTo>
                  <a:lnTo>
                    <a:pt x="0" y="0"/>
                  </a:lnTo>
                  <a:close/>
                </a:path>
              </a:pathLst>
            </a:custGeom>
            <a:solidFill>
              <a:schemeClr val="accent5">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31" name="Group 59"/>
          <p:cNvGrpSpPr/>
          <p:nvPr/>
        </p:nvGrpSpPr>
        <p:grpSpPr>
          <a:xfrm>
            <a:off x="5791200" y="3916334"/>
            <a:ext cx="3200400" cy="1017616"/>
            <a:chOff x="7154104" y="3244276"/>
            <a:chExt cx="2276195" cy="1017616"/>
          </a:xfrm>
        </p:grpSpPr>
        <p:sp>
          <p:nvSpPr>
            <p:cNvPr id="32" name="TextBox 31"/>
            <p:cNvSpPr txBox="1"/>
            <p:nvPr/>
          </p:nvSpPr>
          <p:spPr>
            <a:xfrm>
              <a:off x="7154105" y="3453979"/>
              <a:ext cx="2276194" cy="807913"/>
            </a:xfrm>
            <a:prstGeom prst="rect">
              <a:avLst/>
            </a:prstGeom>
            <a:noFill/>
          </p:spPr>
          <p:txBody>
            <a:bodyPr wrap="square" lIns="0" tIns="0" rIns="0" bIns="0" rtlCol="0">
              <a:spAutoFit/>
            </a:bodyPr>
            <a:lstStyle/>
            <a:p>
              <a:pPr lvl="0">
                <a:spcBef>
                  <a:spcPct val="20000"/>
                </a:spcBef>
                <a:defRPr/>
              </a:pPr>
              <a:r>
                <a:rPr lang="en-US" sz="1050" dirty="0"/>
                <a:t>The Digital design, simulation, and integration (DDSI) market are predicted to grow </a:t>
              </a:r>
              <a:r>
                <a:rPr lang="en-US" sz="1050" dirty="0" smtClean="0"/>
                <a:t>from $25B </a:t>
              </a:r>
              <a:r>
                <a:rPr lang="en-US" sz="1050" dirty="0"/>
                <a:t>in 2016 to $45B in 2021</a:t>
              </a:r>
              <a:r>
                <a:rPr lang="en-US" sz="1050" dirty="0" smtClean="0"/>
                <a:t>. Simulation will enable the virtual testing of  plant production system at planning stage to prevent any potential faults.</a:t>
              </a:r>
              <a:endParaRPr lang="en-US" sz="1050" dirty="0"/>
            </a:p>
          </p:txBody>
        </p:sp>
        <p:sp>
          <p:nvSpPr>
            <p:cNvPr id="33" name="Rectangle 32"/>
            <p:cNvSpPr/>
            <p:nvPr/>
          </p:nvSpPr>
          <p:spPr>
            <a:xfrm>
              <a:off x="7154104" y="3244276"/>
              <a:ext cx="1447870" cy="215444"/>
            </a:xfrm>
            <a:prstGeom prst="rect">
              <a:avLst/>
            </a:prstGeom>
          </p:spPr>
          <p:txBody>
            <a:bodyPr wrap="none" lIns="0" tIns="0" rIns="0" bIns="0">
              <a:spAutoFit/>
            </a:bodyPr>
            <a:lstStyle/>
            <a:p>
              <a:r>
                <a:rPr lang="en-US" sz="1400" b="1" dirty="0" smtClean="0">
                  <a:solidFill>
                    <a:schemeClr val="tx2"/>
                  </a:solidFill>
                </a:rPr>
                <a:t>Application of Digital Twins</a:t>
              </a:r>
            </a:p>
          </p:txBody>
        </p:sp>
      </p:grpSp>
      <p:grpSp>
        <p:nvGrpSpPr>
          <p:cNvPr id="34" name="Group 58"/>
          <p:cNvGrpSpPr/>
          <p:nvPr/>
        </p:nvGrpSpPr>
        <p:grpSpPr>
          <a:xfrm>
            <a:off x="5791200" y="1200150"/>
            <a:ext cx="3137975" cy="1027141"/>
            <a:chOff x="7174424" y="1381167"/>
            <a:chExt cx="3137975" cy="1027141"/>
          </a:xfrm>
        </p:grpSpPr>
        <p:sp>
          <p:nvSpPr>
            <p:cNvPr id="35" name="TextBox 34"/>
            <p:cNvSpPr txBox="1"/>
            <p:nvPr/>
          </p:nvSpPr>
          <p:spPr>
            <a:xfrm>
              <a:off x="7174424" y="1600395"/>
              <a:ext cx="3137975" cy="807913"/>
            </a:xfrm>
            <a:prstGeom prst="rect">
              <a:avLst/>
            </a:prstGeom>
            <a:noFill/>
          </p:spPr>
          <p:txBody>
            <a:bodyPr wrap="square" lIns="0" tIns="0" rIns="0" bIns="0" rtlCol="0">
              <a:spAutoFit/>
            </a:bodyPr>
            <a:lstStyle/>
            <a:p>
              <a:pPr lvl="0">
                <a:spcBef>
                  <a:spcPct val="20000"/>
                </a:spcBef>
                <a:defRPr/>
              </a:pPr>
              <a:r>
                <a:rPr lang="en-US" sz="1050" dirty="0" smtClean="0"/>
                <a:t>New generation of robotics capable of  image and speech recognition are taking over precision operations in </a:t>
              </a:r>
              <a:r>
                <a:rPr lang="en-US" sz="1050" dirty="0"/>
                <a:t>the factory with human workers undertaking higher-level jobs </a:t>
              </a:r>
              <a:r>
                <a:rPr lang="en-US" sz="1050" dirty="0" smtClean="0"/>
                <a:t>such as </a:t>
              </a:r>
              <a:r>
                <a:rPr lang="en-US" sz="1050" dirty="0"/>
                <a:t>programming, maintaining and coordinating </a:t>
              </a:r>
              <a:r>
                <a:rPr lang="en-US" sz="1050" dirty="0" smtClean="0"/>
                <a:t>robotic operations</a:t>
              </a:r>
              <a:r>
                <a:rPr lang="en-US" sz="1050" dirty="0"/>
                <a:t>.</a:t>
              </a:r>
            </a:p>
          </p:txBody>
        </p:sp>
        <p:sp>
          <p:nvSpPr>
            <p:cNvPr id="36" name="Rectangle 35"/>
            <p:cNvSpPr/>
            <p:nvPr/>
          </p:nvSpPr>
          <p:spPr>
            <a:xfrm>
              <a:off x="7174424" y="1381167"/>
              <a:ext cx="3137975" cy="215444"/>
            </a:xfrm>
            <a:prstGeom prst="rect">
              <a:avLst/>
            </a:prstGeom>
          </p:spPr>
          <p:txBody>
            <a:bodyPr wrap="none" lIns="0" tIns="0" rIns="0" bIns="0">
              <a:spAutoFit/>
            </a:bodyPr>
            <a:lstStyle/>
            <a:p>
              <a:r>
                <a:rPr lang="en-US" sz="1400" b="1" dirty="0" smtClean="0">
                  <a:solidFill>
                    <a:schemeClr val="tx2"/>
                  </a:solidFill>
                </a:rPr>
                <a:t>Human Robotics Collaborative Ecosystems</a:t>
              </a:r>
            </a:p>
          </p:txBody>
        </p:sp>
      </p:grpSp>
      <p:grpSp>
        <p:nvGrpSpPr>
          <p:cNvPr id="37" name="Group 56"/>
          <p:cNvGrpSpPr/>
          <p:nvPr/>
        </p:nvGrpSpPr>
        <p:grpSpPr>
          <a:xfrm>
            <a:off x="0" y="1123950"/>
            <a:ext cx="3048000" cy="914400"/>
            <a:chOff x="-488364" y="1406858"/>
            <a:chExt cx="2468050" cy="914400"/>
          </a:xfrm>
        </p:grpSpPr>
        <p:sp>
          <p:nvSpPr>
            <p:cNvPr id="38" name="TextBox 37"/>
            <p:cNvSpPr txBox="1"/>
            <p:nvPr/>
          </p:nvSpPr>
          <p:spPr>
            <a:xfrm>
              <a:off x="-296510" y="1674927"/>
              <a:ext cx="2276196" cy="646331"/>
            </a:xfrm>
            <a:prstGeom prst="rect">
              <a:avLst/>
            </a:prstGeom>
            <a:noFill/>
          </p:spPr>
          <p:txBody>
            <a:bodyPr wrap="square" lIns="0" tIns="0" rIns="0" bIns="0" rtlCol="0">
              <a:spAutoFit/>
            </a:bodyPr>
            <a:lstStyle/>
            <a:p>
              <a:pPr lvl="0" algn="r">
                <a:spcBef>
                  <a:spcPct val="20000"/>
                </a:spcBef>
                <a:defRPr/>
              </a:pPr>
              <a:r>
                <a:rPr lang="en-US" sz="1050" dirty="0" smtClean="0"/>
                <a:t>Using the power of machine learning to </a:t>
              </a:r>
              <a:r>
                <a:rPr lang="en-US" sz="1050" dirty="0"/>
                <a:t>provide manufacturers with contextual insight and intelligence based on data captured form </a:t>
              </a:r>
              <a:r>
                <a:rPr lang="en-US" sz="1050" dirty="0" smtClean="0"/>
                <a:t>machinery performance </a:t>
              </a:r>
              <a:r>
                <a:rPr lang="en-US" sz="1050" dirty="0"/>
                <a:t>and processes across the plant </a:t>
              </a:r>
              <a:r>
                <a:rPr lang="en-US" sz="1050" dirty="0" smtClean="0"/>
                <a:t>floor. </a:t>
              </a:r>
              <a:endParaRPr lang="en-US" sz="1050" dirty="0"/>
            </a:p>
          </p:txBody>
        </p:sp>
        <p:sp>
          <p:nvSpPr>
            <p:cNvPr id="39" name="Rectangle 38"/>
            <p:cNvSpPr/>
            <p:nvPr/>
          </p:nvSpPr>
          <p:spPr>
            <a:xfrm>
              <a:off x="-488364" y="1406858"/>
              <a:ext cx="2468050" cy="215444"/>
            </a:xfrm>
            <a:prstGeom prst="rect">
              <a:avLst/>
            </a:prstGeom>
          </p:spPr>
          <p:txBody>
            <a:bodyPr wrap="square" lIns="0" tIns="0" rIns="0" bIns="0">
              <a:spAutoFit/>
            </a:bodyPr>
            <a:lstStyle/>
            <a:p>
              <a:pPr algn="r"/>
              <a:r>
                <a:rPr lang="en-US" sz="1400" b="1" dirty="0" smtClean="0">
                  <a:solidFill>
                    <a:schemeClr val="tx2"/>
                  </a:solidFill>
                </a:rPr>
                <a:t>Predictive Maintenance</a:t>
              </a:r>
            </a:p>
          </p:txBody>
        </p:sp>
      </p:grpSp>
      <p:grpSp>
        <p:nvGrpSpPr>
          <p:cNvPr id="40" name="Group 56"/>
          <p:cNvGrpSpPr/>
          <p:nvPr/>
        </p:nvGrpSpPr>
        <p:grpSpPr>
          <a:xfrm>
            <a:off x="-1" y="3943350"/>
            <a:ext cx="3124201" cy="1066800"/>
            <a:chOff x="-416722" y="1420651"/>
            <a:chExt cx="2396408" cy="1066800"/>
          </a:xfrm>
        </p:grpSpPr>
        <p:sp>
          <p:nvSpPr>
            <p:cNvPr id="41" name="TextBox 40"/>
            <p:cNvSpPr txBox="1"/>
            <p:nvPr/>
          </p:nvSpPr>
          <p:spPr>
            <a:xfrm>
              <a:off x="-416722" y="1679538"/>
              <a:ext cx="2396408" cy="807913"/>
            </a:xfrm>
            <a:prstGeom prst="rect">
              <a:avLst/>
            </a:prstGeom>
            <a:noFill/>
          </p:spPr>
          <p:txBody>
            <a:bodyPr wrap="square" lIns="0" tIns="0" rIns="0" bIns="0" rtlCol="0">
              <a:spAutoFit/>
            </a:bodyPr>
            <a:lstStyle/>
            <a:p>
              <a:pPr lvl="0" algn="r">
                <a:spcBef>
                  <a:spcPct val="20000"/>
                </a:spcBef>
                <a:defRPr/>
              </a:pPr>
              <a:r>
                <a:rPr lang="en-US" sz="1050" dirty="0" smtClean="0"/>
                <a:t>The </a:t>
              </a:r>
              <a:r>
                <a:rPr lang="en-US" sz="1050" dirty="0"/>
                <a:t>role of cybersecurity becomes even more essential today as significant operational risks for connected, smart manufacturing, digital supply networks, and entire manufacturing ecosystems emerge, highlighting risks at the intersection of cyber and physical infrastructure. </a:t>
              </a:r>
            </a:p>
          </p:txBody>
        </p:sp>
        <p:sp>
          <p:nvSpPr>
            <p:cNvPr id="42" name="Rectangle 41"/>
            <p:cNvSpPr/>
            <p:nvPr/>
          </p:nvSpPr>
          <p:spPr>
            <a:xfrm>
              <a:off x="77233" y="1420651"/>
              <a:ext cx="1902453" cy="215444"/>
            </a:xfrm>
            <a:prstGeom prst="rect">
              <a:avLst/>
            </a:prstGeom>
          </p:spPr>
          <p:txBody>
            <a:bodyPr wrap="none" lIns="0" tIns="0" rIns="0" bIns="0">
              <a:spAutoFit/>
            </a:bodyPr>
            <a:lstStyle/>
            <a:p>
              <a:pPr algn="r"/>
              <a:r>
                <a:rPr lang="en-US" sz="1400" b="1" dirty="0" smtClean="0">
                  <a:solidFill>
                    <a:schemeClr val="tx2"/>
                  </a:solidFill>
                </a:rPr>
                <a:t>Intelligent data security solutions</a:t>
              </a:r>
            </a:p>
          </p:txBody>
        </p:sp>
      </p:grpSp>
      <p:grpSp>
        <p:nvGrpSpPr>
          <p:cNvPr id="43" name="Group 56"/>
          <p:cNvGrpSpPr/>
          <p:nvPr/>
        </p:nvGrpSpPr>
        <p:grpSpPr>
          <a:xfrm>
            <a:off x="1" y="2359485"/>
            <a:ext cx="2590800" cy="1431465"/>
            <a:chOff x="-1712849" y="1420651"/>
            <a:chExt cx="3692536" cy="1431465"/>
          </a:xfrm>
        </p:grpSpPr>
        <p:sp>
          <p:nvSpPr>
            <p:cNvPr id="44" name="TextBox 43"/>
            <p:cNvSpPr txBox="1"/>
            <p:nvPr/>
          </p:nvSpPr>
          <p:spPr>
            <a:xfrm>
              <a:off x="-1712849" y="1850303"/>
              <a:ext cx="3692536" cy="1001813"/>
            </a:xfrm>
            <a:prstGeom prst="rect">
              <a:avLst/>
            </a:prstGeom>
            <a:noFill/>
          </p:spPr>
          <p:txBody>
            <a:bodyPr wrap="square" lIns="0" tIns="0" rIns="0" bIns="0" rtlCol="0">
              <a:spAutoFit/>
            </a:bodyPr>
            <a:lstStyle/>
            <a:p>
              <a:pPr lvl="0" algn="r">
                <a:spcBef>
                  <a:spcPct val="20000"/>
                </a:spcBef>
                <a:defRPr/>
              </a:pPr>
              <a:r>
                <a:rPr lang="en-US" sz="1050" dirty="0"/>
                <a:t>Robust demand forecasting based on critical </a:t>
              </a:r>
              <a:r>
                <a:rPr lang="en-US" sz="1050" dirty="0" smtClean="0"/>
                <a:t> demand drivers</a:t>
              </a:r>
              <a:r>
                <a:rPr lang="en-US" sz="1050" dirty="0"/>
                <a:t>; improved decision </a:t>
              </a:r>
              <a:r>
                <a:rPr lang="en-US" sz="1050" dirty="0" smtClean="0"/>
                <a:t>making through structured scenario analysis. </a:t>
              </a:r>
              <a:r>
                <a:rPr lang="en-US" sz="1050" dirty="0"/>
                <a:t>Inventory </a:t>
              </a:r>
              <a:r>
                <a:rPr lang="en-US" sz="1050" dirty="0" smtClean="0"/>
                <a:t>optimization </a:t>
              </a:r>
              <a:r>
                <a:rPr lang="en-US" sz="1050" dirty="0"/>
                <a:t>using statistical modelling</a:t>
              </a:r>
            </a:p>
            <a:p>
              <a:pPr lvl="0" algn="r">
                <a:spcBef>
                  <a:spcPct val="20000"/>
                </a:spcBef>
                <a:defRPr/>
              </a:pPr>
              <a:r>
                <a:rPr lang="en-US" sz="1050" dirty="0"/>
                <a:t>techniques to perform inventory stock level vs lost </a:t>
              </a:r>
              <a:r>
                <a:rPr lang="en-US" sz="1050" dirty="0" smtClean="0"/>
                <a:t>sales scenario </a:t>
              </a:r>
              <a:r>
                <a:rPr lang="en-US" sz="1050" dirty="0"/>
                <a:t>analysis</a:t>
              </a:r>
            </a:p>
          </p:txBody>
        </p:sp>
        <p:sp>
          <p:nvSpPr>
            <p:cNvPr id="45" name="Rectangle 44"/>
            <p:cNvSpPr/>
            <p:nvPr/>
          </p:nvSpPr>
          <p:spPr>
            <a:xfrm>
              <a:off x="-1604246" y="1420651"/>
              <a:ext cx="3583931" cy="215444"/>
            </a:xfrm>
            <a:prstGeom prst="rect">
              <a:avLst/>
            </a:prstGeom>
          </p:spPr>
          <p:txBody>
            <a:bodyPr wrap="square" lIns="0" tIns="0" rIns="0" bIns="0">
              <a:spAutoFit/>
            </a:bodyPr>
            <a:lstStyle/>
            <a:p>
              <a:pPr algn="r"/>
              <a:r>
                <a:rPr lang="en-US" sz="1400" b="1" dirty="0" smtClean="0">
                  <a:solidFill>
                    <a:schemeClr val="tx2"/>
                  </a:solidFill>
                </a:rPr>
                <a:t>Demand Forecasting and Inventory optimization</a:t>
              </a:r>
            </a:p>
          </p:txBody>
        </p:sp>
      </p:grpSp>
      <p:grpSp>
        <p:nvGrpSpPr>
          <p:cNvPr id="46" name="Group 59"/>
          <p:cNvGrpSpPr/>
          <p:nvPr/>
        </p:nvGrpSpPr>
        <p:grpSpPr>
          <a:xfrm>
            <a:off x="6400800" y="2495550"/>
            <a:ext cx="2667000" cy="1179199"/>
            <a:chOff x="7154104" y="3244276"/>
            <a:chExt cx="2276195" cy="1179199"/>
          </a:xfrm>
        </p:grpSpPr>
        <p:sp>
          <p:nvSpPr>
            <p:cNvPr id="47" name="TextBox 46"/>
            <p:cNvSpPr txBox="1"/>
            <p:nvPr/>
          </p:nvSpPr>
          <p:spPr>
            <a:xfrm>
              <a:off x="7154105" y="3453979"/>
              <a:ext cx="2276194" cy="969496"/>
            </a:xfrm>
            <a:prstGeom prst="rect">
              <a:avLst/>
            </a:prstGeom>
            <a:noFill/>
          </p:spPr>
          <p:txBody>
            <a:bodyPr wrap="square" lIns="0" tIns="0" rIns="0" bIns="0" rtlCol="0">
              <a:spAutoFit/>
            </a:bodyPr>
            <a:lstStyle/>
            <a:p>
              <a:pPr lvl="0">
                <a:spcBef>
                  <a:spcPct val="20000"/>
                </a:spcBef>
                <a:defRPr/>
              </a:pPr>
              <a:r>
                <a:rPr lang="en-US" sz="1050" dirty="0" err="1"/>
                <a:t>IoT</a:t>
              </a:r>
              <a:r>
                <a:rPr lang="en-US" sz="1050" dirty="0"/>
                <a:t> is revolutionizing many aspects of manufacturing operations including real-time production monitoring, improving the accuracy of key metrics including Overall Equipment Effectiveness (OEE), production yield rates and production efficiency. </a:t>
              </a:r>
            </a:p>
          </p:txBody>
        </p:sp>
        <p:sp>
          <p:nvSpPr>
            <p:cNvPr id="48" name="Rectangle 47"/>
            <p:cNvSpPr/>
            <p:nvPr/>
          </p:nvSpPr>
          <p:spPr>
            <a:xfrm>
              <a:off x="7154104" y="3244276"/>
              <a:ext cx="2276195" cy="215444"/>
            </a:xfrm>
            <a:prstGeom prst="rect">
              <a:avLst/>
            </a:prstGeom>
          </p:spPr>
          <p:txBody>
            <a:bodyPr wrap="square" lIns="0" tIns="0" rIns="0" bIns="0">
              <a:spAutoFit/>
            </a:bodyPr>
            <a:lstStyle/>
            <a:p>
              <a:r>
                <a:rPr lang="en-US" sz="1400" b="1" dirty="0" smtClean="0">
                  <a:solidFill>
                    <a:schemeClr val="tx2"/>
                  </a:solidFill>
                </a:rPr>
                <a:t>Intelligent Factory Operations</a:t>
              </a:r>
            </a:p>
          </p:txBody>
        </p:sp>
      </p:grpSp>
      <p:sp>
        <p:nvSpPr>
          <p:cNvPr id="52" name="TextBox 51"/>
          <p:cNvSpPr txBox="1"/>
          <p:nvPr/>
        </p:nvSpPr>
        <p:spPr>
          <a:xfrm>
            <a:off x="3657600" y="2664570"/>
            <a:ext cx="1699561" cy="584775"/>
          </a:xfrm>
          <a:prstGeom prst="rect">
            <a:avLst/>
          </a:prstGeom>
          <a:noFill/>
        </p:spPr>
        <p:txBody>
          <a:bodyPr wrap="square" rtlCol="0">
            <a:spAutoFit/>
          </a:bodyPr>
          <a:lstStyle/>
          <a:p>
            <a:pPr algn="ctr"/>
            <a:r>
              <a:rPr lang="en-US" sz="1550" b="1" dirty="0" smtClean="0"/>
              <a:t>AI is defining Manufacturing</a:t>
            </a:r>
            <a:endParaRPr lang="en-US" sz="1550" b="1" dirty="0"/>
          </a:p>
        </p:txBody>
      </p:sp>
      <p:sp>
        <p:nvSpPr>
          <p:cNvPr id="49" name="TextBox 48"/>
          <p:cNvSpPr txBox="1"/>
          <p:nvPr/>
        </p:nvSpPr>
        <p:spPr>
          <a:xfrm>
            <a:off x="6934200" y="4933950"/>
            <a:ext cx="2209800" cy="230832"/>
          </a:xfrm>
          <a:prstGeom prst="rect">
            <a:avLst/>
          </a:prstGeom>
          <a:noFill/>
        </p:spPr>
        <p:txBody>
          <a:bodyPr wrap="square" rtlCol="0">
            <a:spAutoFit/>
          </a:bodyPr>
          <a:lstStyle/>
          <a:p>
            <a:pPr algn="r"/>
            <a:r>
              <a:rPr lang="en-US" sz="900" dirty="0"/>
              <a:t>Source: </a:t>
            </a:r>
            <a:r>
              <a:rPr lang="en-US" sz="900" dirty="0" smtClean="0"/>
              <a:t>News Analysis, PWC, BCG</a:t>
            </a:r>
            <a:endParaRPr lang="en-US" sz="900" dirty="0"/>
          </a:p>
        </p:txBody>
      </p:sp>
    </p:spTree>
    <p:extLst>
      <p:ext uri="{BB962C8B-B14F-4D97-AF65-F5344CB8AC3E}">
        <p14:creationId xmlns:p14="http://schemas.microsoft.com/office/powerpoint/2010/main" val="1388361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Roadmap for developing the AI and Analytics Strategy</a:t>
            </a:r>
            <a:endParaRPr lang="en-US" dirty="0">
              <a:solidFill>
                <a:schemeClr val="accent3"/>
              </a:solidFill>
            </a:endParaRPr>
          </a:p>
        </p:txBody>
      </p:sp>
      <p:sp>
        <p:nvSpPr>
          <p:cNvPr id="5" name="Text Placeholder 3"/>
          <p:cNvSpPr txBox="1">
            <a:spLocks/>
          </p:cNvSpPr>
          <p:nvPr/>
        </p:nvSpPr>
        <p:spPr>
          <a:xfrm>
            <a:off x="577608" y="1265497"/>
            <a:ext cx="570669"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1"/>
                </a:solidFill>
                <a:effectLst/>
                <a:uLnTx/>
                <a:uFillTx/>
                <a:latin typeface="+mn-lt"/>
                <a:ea typeface="+mn-ea"/>
                <a:cs typeface="+mn-cs"/>
              </a:rPr>
              <a:t>01</a:t>
            </a:r>
          </a:p>
        </p:txBody>
      </p:sp>
      <p:cxnSp>
        <p:nvCxnSpPr>
          <p:cNvPr id="6" name="Straight Connector 5"/>
          <p:cNvCxnSpPr/>
          <p:nvPr/>
        </p:nvCxnSpPr>
        <p:spPr>
          <a:xfrm>
            <a:off x="1307449" y="1564675"/>
            <a:ext cx="1785817" cy="0"/>
          </a:xfrm>
          <a:prstGeom prst="line">
            <a:avLst/>
          </a:prstGeom>
          <a:ln w="19050" cap="rnd">
            <a:solidFill>
              <a:schemeClr val="accent1"/>
            </a:solidFill>
            <a:headEnd type="oval"/>
            <a:tailEnd type="triangle"/>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577608" y="1871760"/>
            <a:ext cx="2506133" cy="676013"/>
            <a:chOff x="625692" y="1885638"/>
            <a:chExt cx="2506133" cy="676013"/>
          </a:xfrm>
        </p:grpSpPr>
        <p:sp>
          <p:nvSpPr>
            <p:cNvPr id="8" name="Footer Text"/>
            <p:cNvSpPr txBox="1"/>
            <p:nvPr/>
          </p:nvSpPr>
          <p:spPr>
            <a:xfrm>
              <a:off x="625692" y="2099986"/>
              <a:ext cx="2506133" cy="461665"/>
            </a:xfrm>
            <a:prstGeom prst="rect">
              <a:avLst/>
            </a:prstGeom>
            <a:noFill/>
          </p:spPr>
          <p:txBody>
            <a:bodyPr wrap="square" lIns="0" tIns="0" rIns="0" bIns="0" rtlCol="0">
              <a:spAutoFit/>
            </a:bodyPr>
            <a:lstStyle/>
            <a:p>
              <a:r>
                <a:rPr lang="en-US" sz="1000" dirty="0" smtClean="0">
                  <a:solidFill>
                    <a:schemeClr val="tx1">
                      <a:lumMod val="50000"/>
                      <a:lumOff val="50000"/>
                    </a:schemeClr>
                  </a:solidFill>
                </a:rPr>
                <a:t>Understand the consumer expectations and then review </a:t>
              </a:r>
              <a:r>
                <a:rPr lang="en-US" sz="1000" dirty="0">
                  <a:solidFill>
                    <a:schemeClr val="tx1">
                      <a:lumMod val="50000"/>
                      <a:lumOff val="50000"/>
                    </a:schemeClr>
                  </a:solidFill>
                </a:rPr>
                <a:t>your current maturity </a:t>
              </a:r>
              <a:r>
                <a:rPr lang="en-US" sz="1000" dirty="0" smtClean="0">
                  <a:solidFill>
                    <a:schemeClr val="tx1">
                      <a:lumMod val="50000"/>
                      <a:lumOff val="50000"/>
                    </a:schemeClr>
                  </a:solidFill>
                </a:rPr>
                <a:t>and </a:t>
              </a:r>
              <a:r>
                <a:rPr lang="en-US" sz="1000" dirty="0">
                  <a:solidFill>
                    <a:schemeClr val="tx1">
                      <a:lumMod val="50000"/>
                      <a:lumOff val="50000"/>
                    </a:schemeClr>
                  </a:solidFill>
                </a:rPr>
                <a:t>identify areas for improvement</a:t>
              </a:r>
            </a:p>
          </p:txBody>
        </p:sp>
        <p:sp>
          <p:nvSpPr>
            <p:cNvPr id="9" name="TextBox 8"/>
            <p:cNvSpPr txBox="1"/>
            <p:nvPr/>
          </p:nvSpPr>
          <p:spPr>
            <a:xfrm>
              <a:off x="625692" y="1885638"/>
              <a:ext cx="2160528" cy="184666"/>
            </a:xfrm>
            <a:prstGeom prst="rect">
              <a:avLst/>
            </a:prstGeom>
            <a:noFill/>
          </p:spPr>
          <p:txBody>
            <a:bodyPr wrap="none" lIns="0" tIns="0" rIns="0" bIns="0" rtlCol="0" anchor="ctr">
              <a:spAutoFit/>
            </a:bodyPr>
            <a:lstStyle/>
            <a:p>
              <a:r>
                <a:rPr lang="en-US" sz="1200" b="1" dirty="0">
                  <a:solidFill>
                    <a:schemeClr val="accent1"/>
                  </a:solidFill>
                  <a:latin typeface="+mj-lt"/>
                </a:rPr>
                <a:t>Understand your starting position</a:t>
              </a:r>
            </a:p>
          </p:txBody>
        </p:sp>
      </p:grpSp>
      <p:sp>
        <p:nvSpPr>
          <p:cNvPr id="10" name="Text Placeholder 3"/>
          <p:cNvSpPr txBox="1">
            <a:spLocks/>
          </p:cNvSpPr>
          <p:nvPr/>
        </p:nvSpPr>
        <p:spPr>
          <a:xfrm>
            <a:off x="3330749" y="1265497"/>
            <a:ext cx="519373"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5"/>
                </a:solidFill>
                <a:effectLst/>
                <a:uLnTx/>
                <a:uFillTx/>
                <a:latin typeface="+mn-lt"/>
                <a:ea typeface="+mn-ea"/>
                <a:cs typeface="+mn-cs"/>
              </a:rPr>
              <a:t>02</a:t>
            </a:r>
          </a:p>
        </p:txBody>
      </p:sp>
      <p:cxnSp>
        <p:nvCxnSpPr>
          <p:cNvPr id="11" name="Straight Connector 10"/>
          <p:cNvCxnSpPr/>
          <p:nvPr/>
        </p:nvCxnSpPr>
        <p:spPr>
          <a:xfrm>
            <a:off x="4006367" y="1564675"/>
            <a:ext cx="1785817" cy="0"/>
          </a:xfrm>
          <a:prstGeom prst="line">
            <a:avLst/>
          </a:prstGeom>
          <a:ln w="19050" cap="rnd">
            <a:solidFill>
              <a:schemeClr val="accent5"/>
            </a:solidFill>
            <a:headEnd type="oval"/>
            <a:tailEnd type="triangle"/>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3305101" y="1871760"/>
            <a:ext cx="2506133" cy="983789"/>
            <a:chOff x="625692" y="1885638"/>
            <a:chExt cx="2506133" cy="983789"/>
          </a:xfrm>
        </p:grpSpPr>
        <p:sp>
          <p:nvSpPr>
            <p:cNvPr id="13" name="Footer Text"/>
            <p:cNvSpPr txBox="1"/>
            <p:nvPr/>
          </p:nvSpPr>
          <p:spPr>
            <a:xfrm>
              <a:off x="625692" y="2099986"/>
              <a:ext cx="2506133" cy="769441"/>
            </a:xfrm>
            <a:prstGeom prst="rect">
              <a:avLst/>
            </a:prstGeom>
            <a:noFill/>
          </p:spPr>
          <p:txBody>
            <a:bodyPr wrap="square" lIns="0" tIns="0" rIns="0" bIns="0" rtlCol="0">
              <a:spAutoFit/>
            </a:bodyPr>
            <a:lstStyle/>
            <a:p>
              <a:r>
                <a:rPr lang="en-US" sz="1000" dirty="0" smtClean="0">
                  <a:solidFill>
                    <a:schemeClr val="tx1">
                      <a:lumMod val="50000"/>
                      <a:lumOff val="50000"/>
                    </a:schemeClr>
                  </a:solidFill>
                </a:rPr>
                <a:t>Identify </a:t>
              </a:r>
              <a:r>
                <a:rPr lang="en-US" sz="1000" dirty="0">
                  <a:solidFill>
                    <a:schemeClr val="tx1">
                      <a:lumMod val="50000"/>
                      <a:lumOff val="50000"/>
                    </a:schemeClr>
                  </a:solidFill>
                </a:rPr>
                <a:t>the right leader to sponsor </a:t>
              </a:r>
              <a:r>
                <a:rPr lang="en-US" sz="1000" dirty="0" smtClean="0">
                  <a:solidFill>
                    <a:schemeClr val="tx1">
                      <a:lumMod val="50000"/>
                      <a:lumOff val="50000"/>
                    </a:schemeClr>
                  </a:solidFill>
                </a:rPr>
                <a:t>innovation and change</a:t>
              </a:r>
              <a:r>
                <a:rPr lang="en-US" sz="1000" dirty="0">
                  <a:solidFill>
                    <a:schemeClr val="tx1">
                      <a:lumMod val="50000"/>
                      <a:lumOff val="50000"/>
                    </a:schemeClr>
                  </a:solidFill>
                </a:rPr>
                <a:t>. Your </a:t>
              </a:r>
              <a:r>
                <a:rPr lang="en-US" sz="1000" dirty="0" smtClean="0">
                  <a:solidFill>
                    <a:schemeClr val="tx1">
                      <a:lumMod val="50000"/>
                      <a:lumOff val="50000"/>
                    </a:schemeClr>
                  </a:solidFill>
                </a:rPr>
                <a:t>COO, CFO, </a:t>
              </a:r>
              <a:r>
                <a:rPr lang="en-US" sz="1000" dirty="0">
                  <a:solidFill>
                    <a:schemeClr val="tx1">
                      <a:lumMod val="50000"/>
                      <a:lumOff val="50000"/>
                    </a:schemeClr>
                  </a:solidFill>
                </a:rPr>
                <a:t>and </a:t>
              </a:r>
              <a:r>
                <a:rPr lang="en-US" sz="1000" dirty="0" smtClean="0">
                  <a:solidFill>
                    <a:schemeClr val="tx1">
                      <a:lumMod val="50000"/>
                      <a:lumOff val="50000"/>
                    </a:schemeClr>
                  </a:solidFill>
                </a:rPr>
                <a:t>CDO can help </a:t>
              </a:r>
              <a:r>
                <a:rPr lang="en-US" sz="1000" dirty="0">
                  <a:solidFill>
                    <a:schemeClr val="tx1">
                      <a:lumMod val="50000"/>
                      <a:lumOff val="50000"/>
                    </a:schemeClr>
                  </a:solidFill>
                </a:rPr>
                <a:t>minimize internal resistance and define your new organization as you start to </a:t>
              </a:r>
              <a:r>
                <a:rPr lang="en-US" sz="1000" dirty="0" smtClean="0">
                  <a:solidFill>
                    <a:schemeClr val="tx1">
                      <a:lumMod val="50000"/>
                      <a:lumOff val="50000"/>
                    </a:schemeClr>
                  </a:solidFill>
                </a:rPr>
                <a:t>implement changes</a:t>
              </a:r>
              <a:r>
                <a:rPr lang="en-US" sz="1000" dirty="0">
                  <a:solidFill>
                    <a:schemeClr val="tx1">
                      <a:lumMod val="50000"/>
                      <a:lumOff val="50000"/>
                    </a:schemeClr>
                  </a:solidFill>
                </a:rPr>
                <a:t>. </a:t>
              </a:r>
            </a:p>
          </p:txBody>
        </p:sp>
        <p:sp>
          <p:nvSpPr>
            <p:cNvPr id="14" name="TextBox 13"/>
            <p:cNvSpPr txBox="1"/>
            <p:nvPr/>
          </p:nvSpPr>
          <p:spPr>
            <a:xfrm>
              <a:off x="625692" y="1885638"/>
              <a:ext cx="1075615" cy="184666"/>
            </a:xfrm>
            <a:prstGeom prst="rect">
              <a:avLst/>
            </a:prstGeom>
            <a:noFill/>
          </p:spPr>
          <p:txBody>
            <a:bodyPr wrap="none" lIns="0" tIns="0" rIns="0" bIns="0" rtlCol="0" anchor="ctr">
              <a:spAutoFit/>
            </a:bodyPr>
            <a:lstStyle/>
            <a:p>
              <a:r>
                <a:rPr lang="en-US" sz="1200" b="1" dirty="0" smtClean="0">
                  <a:solidFill>
                    <a:schemeClr val="accent5"/>
                  </a:solidFill>
                  <a:latin typeface="+mj-lt"/>
                </a:rPr>
                <a:t>Find a Champion</a:t>
              </a:r>
              <a:endParaRPr lang="en-US" sz="1200" b="1" dirty="0">
                <a:solidFill>
                  <a:schemeClr val="accent5"/>
                </a:solidFill>
                <a:latin typeface="+mj-lt"/>
              </a:endParaRPr>
            </a:p>
          </p:txBody>
        </p:sp>
      </p:grpSp>
      <p:sp>
        <p:nvSpPr>
          <p:cNvPr id="15" name="Text Placeholder 3"/>
          <p:cNvSpPr txBox="1">
            <a:spLocks/>
          </p:cNvSpPr>
          <p:nvPr/>
        </p:nvSpPr>
        <p:spPr>
          <a:xfrm>
            <a:off x="5989739" y="1265497"/>
            <a:ext cx="519373"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1"/>
                </a:solidFill>
                <a:effectLst/>
                <a:uLnTx/>
                <a:uFillTx/>
                <a:latin typeface="+mn-lt"/>
                <a:ea typeface="+mn-ea"/>
                <a:cs typeface="+mn-cs"/>
              </a:rPr>
              <a:t>03</a:t>
            </a:r>
          </a:p>
        </p:txBody>
      </p:sp>
      <p:grpSp>
        <p:nvGrpSpPr>
          <p:cNvPr id="16" name="Group 15"/>
          <p:cNvGrpSpPr/>
          <p:nvPr/>
        </p:nvGrpSpPr>
        <p:grpSpPr>
          <a:xfrm>
            <a:off x="5964091" y="1871760"/>
            <a:ext cx="2506133" cy="522125"/>
            <a:chOff x="625692" y="1885638"/>
            <a:chExt cx="2506133" cy="522125"/>
          </a:xfrm>
        </p:grpSpPr>
        <p:sp>
          <p:nvSpPr>
            <p:cNvPr id="17" name="Footer Text"/>
            <p:cNvSpPr txBox="1"/>
            <p:nvPr/>
          </p:nvSpPr>
          <p:spPr>
            <a:xfrm>
              <a:off x="625692" y="2099986"/>
              <a:ext cx="2506133" cy="307777"/>
            </a:xfrm>
            <a:prstGeom prst="rect">
              <a:avLst/>
            </a:prstGeom>
            <a:noFill/>
          </p:spPr>
          <p:txBody>
            <a:bodyPr wrap="square" lIns="0" tIns="0" rIns="0" bIns="0" rtlCol="0">
              <a:spAutoFit/>
            </a:bodyPr>
            <a:lstStyle/>
            <a:p>
              <a:r>
                <a:rPr lang="en-US" sz="1000" dirty="0">
                  <a:solidFill>
                    <a:schemeClr val="tx1">
                      <a:lumMod val="50000"/>
                      <a:lumOff val="50000"/>
                    </a:schemeClr>
                  </a:solidFill>
                </a:rPr>
                <a:t>Determine your target maturity level and the </a:t>
              </a:r>
              <a:r>
                <a:rPr lang="en-US" sz="1000" dirty="0" smtClean="0">
                  <a:solidFill>
                    <a:schemeClr val="tx1">
                      <a:lumMod val="50000"/>
                      <a:lumOff val="50000"/>
                    </a:schemeClr>
                  </a:solidFill>
                </a:rPr>
                <a:t>vision </a:t>
              </a:r>
              <a:r>
                <a:rPr lang="en-US" sz="1000" dirty="0">
                  <a:solidFill>
                    <a:schemeClr val="tx1">
                      <a:lumMod val="50000"/>
                      <a:lumOff val="50000"/>
                    </a:schemeClr>
                  </a:solidFill>
                </a:rPr>
                <a:t>that best supports your business strategy</a:t>
              </a:r>
            </a:p>
          </p:txBody>
        </p:sp>
        <p:sp>
          <p:nvSpPr>
            <p:cNvPr id="18" name="TextBox 17"/>
            <p:cNvSpPr txBox="1"/>
            <p:nvPr/>
          </p:nvSpPr>
          <p:spPr>
            <a:xfrm>
              <a:off x="625692" y="1885638"/>
              <a:ext cx="1293624" cy="184666"/>
            </a:xfrm>
            <a:prstGeom prst="rect">
              <a:avLst/>
            </a:prstGeom>
            <a:noFill/>
          </p:spPr>
          <p:txBody>
            <a:bodyPr wrap="none" lIns="0" tIns="0" rIns="0" bIns="0" rtlCol="0" anchor="ctr">
              <a:spAutoFit/>
            </a:bodyPr>
            <a:lstStyle/>
            <a:p>
              <a:r>
                <a:rPr lang="en-US" sz="1200" b="1" dirty="0">
                  <a:solidFill>
                    <a:schemeClr val="accent1"/>
                  </a:solidFill>
                  <a:latin typeface="+mj-lt"/>
                </a:rPr>
                <a:t>Define your strategy</a:t>
              </a:r>
            </a:p>
          </p:txBody>
        </p:sp>
      </p:grpSp>
      <p:cxnSp>
        <p:nvCxnSpPr>
          <p:cNvPr id="19" name="Straight Connector 18"/>
          <p:cNvCxnSpPr/>
          <p:nvPr/>
        </p:nvCxnSpPr>
        <p:spPr>
          <a:xfrm>
            <a:off x="6684407" y="1564675"/>
            <a:ext cx="1785817" cy="0"/>
          </a:xfrm>
          <a:prstGeom prst="line">
            <a:avLst/>
          </a:prstGeom>
          <a:ln w="19050" cap="rnd">
            <a:solidFill>
              <a:schemeClr val="accent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0800000" flipV="1">
            <a:off x="6581316" y="1564674"/>
            <a:ext cx="1888910" cy="1540235"/>
          </a:xfrm>
          <a:prstGeom prst="bentConnector3">
            <a:avLst>
              <a:gd name="adj1" fmla="val -6981"/>
            </a:avLst>
          </a:prstGeom>
          <a:ln w="190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1" name="Text Placeholder 3"/>
          <p:cNvSpPr txBox="1">
            <a:spLocks/>
          </p:cNvSpPr>
          <p:nvPr/>
        </p:nvSpPr>
        <p:spPr>
          <a:xfrm>
            <a:off x="603256" y="2806189"/>
            <a:ext cx="519373"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5"/>
                </a:solidFill>
                <a:effectLst/>
                <a:uLnTx/>
                <a:uFillTx/>
                <a:latin typeface="+mn-lt"/>
                <a:ea typeface="+mn-ea"/>
                <a:cs typeface="+mn-cs"/>
              </a:rPr>
              <a:t>06</a:t>
            </a:r>
          </a:p>
        </p:txBody>
      </p:sp>
      <p:grpSp>
        <p:nvGrpSpPr>
          <p:cNvPr id="22" name="Group 21"/>
          <p:cNvGrpSpPr/>
          <p:nvPr/>
        </p:nvGrpSpPr>
        <p:grpSpPr>
          <a:xfrm>
            <a:off x="577608" y="3320119"/>
            <a:ext cx="2506133" cy="926543"/>
            <a:chOff x="625692" y="1793305"/>
            <a:chExt cx="2506133" cy="926543"/>
          </a:xfrm>
        </p:grpSpPr>
        <p:sp>
          <p:nvSpPr>
            <p:cNvPr id="23" name="Footer Text"/>
            <p:cNvSpPr txBox="1"/>
            <p:nvPr/>
          </p:nvSpPr>
          <p:spPr>
            <a:xfrm>
              <a:off x="625692" y="2258183"/>
              <a:ext cx="2506133" cy="461665"/>
            </a:xfrm>
            <a:prstGeom prst="rect">
              <a:avLst/>
            </a:prstGeom>
            <a:noFill/>
          </p:spPr>
          <p:txBody>
            <a:bodyPr wrap="square" lIns="0" tIns="0" rIns="0" bIns="0" rtlCol="0">
              <a:spAutoFit/>
            </a:bodyPr>
            <a:lstStyle/>
            <a:p>
              <a:r>
                <a:rPr lang="en-US" sz="1000" dirty="0">
                  <a:solidFill>
                    <a:schemeClr val="tx1">
                      <a:lumMod val="50000"/>
                      <a:lumOff val="50000"/>
                    </a:schemeClr>
                  </a:solidFill>
                </a:rPr>
                <a:t>After a successful pilot, the rollout should start with those </a:t>
              </a:r>
              <a:r>
                <a:rPr lang="en-US" sz="1000" dirty="0" smtClean="0">
                  <a:solidFill>
                    <a:schemeClr val="tx1">
                      <a:lumMod val="50000"/>
                      <a:lumOff val="50000"/>
                    </a:schemeClr>
                  </a:solidFill>
                </a:rPr>
                <a:t>business areas </a:t>
              </a:r>
              <a:r>
                <a:rPr lang="en-US" sz="1000" dirty="0">
                  <a:solidFill>
                    <a:schemeClr val="tx1">
                      <a:lumMod val="50000"/>
                      <a:lumOff val="50000"/>
                    </a:schemeClr>
                  </a:solidFill>
                </a:rPr>
                <a:t>where expected benefit is highest. </a:t>
              </a:r>
            </a:p>
          </p:txBody>
        </p:sp>
        <p:sp>
          <p:nvSpPr>
            <p:cNvPr id="24" name="TextBox 23"/>
            <p:cNvSpPr txBox="1"/>
            <p:nvPr/>
          </p:nvSpPr>
          <p:spPr>
            <a:xfrm>
              <a:off x="625692" y="1793305"/>
              <a:ext cx="1505540" cy="369332"/>
            </a:xfrm>
            <a:prstGeom prst="rect">
              <a:avLst/>
            </a:prstGeom>
            <a:noFill/>
          </p:spPr>
          <p:txBody>
            <a:bodyPr wrap="none" lIns="0" tIns="0" rIns="0" bIns="0" rtlCol="0" anchor="ctr">
              <a:spAutoFit/>
            </a:bodyPr>
            <a:lstStyle/>
            <a:p>
              <a:r>
                <a:rPr lang="en-US" sz="1200" b="1" dirty="0">
                  <a:solidFill>
                    <a:schemeClr val="accent5"/>
                  </a:solidFill>
                  <a:latin typeface="+mj-lt"/>
                </a:rPr>
                <a:t>Segmented rollout and </a:t>
              </a:r>
              <a:endParaRPr lang="en-US" sz="1200" b="1" dirty="0" smtClean="0">
                <a:solidFill>
                  <a:schemeClr val="accent5"/>
                </a:solidFill>
                <a:latin typeface="+mj-lt"/>
              </a:endParaRPr>
            </a:p>
            <a:p>
              <a:r>
                <a:rPr lang="en-US" sz="1200" b="1" dirty="0" smtClean="0">
                  <a:solidFill>
                    <a:schemeClr val="accent5"/>
                  </a:solidFill>
                  <a:latin typeface="+mj-lt"/>
                </a:rPr>
                <a:t>capability </a:t>
              </a:r>
              <a:r>
                <a:rPr lang="en-US" sz="1200" b="1" dirty="0">
                  <a:solidFill>
                    <a:schemeClr val="accent5"/>
                  </a:solidFill>
                  <a:latin typeface="+mj-lt"/>
                </a:rPr>
                <a:t>development</a:t>
              </a:r>
            </a:p>
          </p:txBody>
        </p:sp>
      </p:grpSp>
      <p:sp>
        <p:nvSpPr>
          <p:cNvPr id="25" name="Text Placeholder 3"/>
          <p:cNvSpPr txBox="1">
            <a:spLocks/>
          </p:cNvSpPr>
          <p:nvPr/>
        </p:nvSpPr>
        <p:spPr>
          <a:xfrm>
            <a:off x="3330749" y="2806189"/>
            <a:ext cx="519373"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1"/>
                </a:solidFill>
                <a:effectLst/>
                <a:uLnTx/>
                <a:uFillTx/>
                <a:latin typeface="+mn-lt"/>
                <a:ea typeface="+mn-ea"/>
                <a:cs typeface="+mn-cs"/>
              </a:rPr>
              <a:t>05</a:t>
            </a:r>
          </a:p>
        </p:txBody>
      </p:sp>
      <p:grpSp>
        <p:nvGrpSpPr>
          <p:cNvPr id="26" name="Group 25"/>
          <p:cNvGrpSpPr/>
          <p:nvPr/>
        </p:nvGrpSpPr>
        <p:grpSpPr>
          <a:xfrm>
            <a:off x="3305101" y="3412452"/>
            <a:ext cx="2506133" cy="829901"/>
            <a:chOff x="625692" y="1885638"/>
            <a:chExt cx="2506133" cy="829901"/>
          </a:xfrm>
        </p:grpSpPr>
        <p:sp>
          <p:nvSpPr>
            <p:cNvPr id="27" name="Footer Text"/>
            <p:cNvSpPr txBox="1"/>
            <p:nvPr/>
          </p:nvSpPr>
          <p:spPr>
            <a:xfrm>
              <a:off x="625692" y="2099986"/>
              <a:ext cx="2506133" cy="615553"/>
            </a:xfrm>
            <a:prstGeom prst="rect">
              <a:avLst/>
            </a:prstGeom>
            <a:noFill/>
          </p:spPr>
          <p:txBody>
            <a:bodyPr wrap="square" lIns="0" tIns="0" rIns="0" bIns="0" rtlCol="0">
              <a:spAutoFit/>
            </a:bodyPr>
            <a:lstStyle/>
            <a:p>
              <a:r>
                <a:rPr lang="en-US" sz="1000" dirty="0">
                  <a:solidFill>
                    <a:schemeClr val="tx1">
                      <a:lumMod val="50000"/>
                      <a:lumOff val="50000"/>
                    </a:schemeClr>
                  </a:solidFill>
                </a:rPr>
                <a:t>These “lighthouse” projects should aim at testing the end-to-end flow for a specific </a:t>
              </a:r>
              <a:r>
                <a:rPr lang="en-US" sz="1000" dirty="0" smtClean="0">
                  <a:solidFill>
                    <a:schemeClr val="tx1">
                      <a:lumMod val="50000"/>
                      <a:lumOff val="50000"/>
                    </a:schemeClr>
                  </a:solidFill>
                </a:rPr>
                <a:t>function, </a:t>
              </a:r>
              <a:r>
                <a:rPr lang="en-US" sz="1000" dirty="0">
                  <a:solidFill>
                    <a:schemeClr val="tx1">
                      <a:lumMod val="50000"/>
                      <a:lumOff val="50000"/>
                    </a:schemeClr>
                  </a:solidFill>
                </a:rPr>
                <a:t>rather than implementing a limited set of technologies on a broader scale</a:t>
              </a:r>
            </a:p>
          </p:txBody>
        </p:sp>
        <p:sp>
          <p:nvSpPr>
            <p:cNvPr id="28" name="TextBox 27"/>
            <p:cNvSpPr txBox="1"/>
            <p:nvPr/>
          </p:nvSpPr>
          <p:spPr>
            <a:xfrm>
              <a:off x="625692" y="1885638"/>
              <a:ext cx="1217385" cy="184666"/>
            </a:xfrm>
            <a:prstGeom prst="rect">
              <a:avLst/>
            </a:prstGeom>
            <a:noFill/>
          </p:spPr>
          <p:txBody>
            <a:bodyPr wrap="none" lIns="0" tIns="0" rIns="0" bIns="0" rtlCol="0" anchor="ctr">
              <a:spAutoFit/>
            </a:bodyPr>
            <a:lstStyle/>
            <a:p>
              <a:r>
                <a:rPr lang="en-US" sz="1200" b="1" dirty="0">
                  <a:solidFill>
                    <a:schemeClr val="accent1"/>
                  </a:solidFill>
                  <a:latin typeface="+mj-lt"/>
                </a:rPr>
                <a:t>Deploy small </a:t>
              </a:r>
              <a:r>
                <a:rPr lang="en-US" sz="1200" b="1" dirty="0" smtClean="0">
                  <a:solidFill>
                    <a:schemeClr val="accent1"/>
                  </a:solidFill>
                  <a:latin typeface="+mj-lt"/>
                </a:rPr>
                <a:t>pilots</a:t>
              </a:r>
              <a:endParaRPr lang="en-US" sz="1200" b="1" dirty="0">
                <a:solidFill>
                  <a:schemeClr val="accent1"/>
                </a:solidFill>
                <a:latin typeface="+mj-lt"/>
              </a:endParaRPr>
            </a:p>
          </p:txBody>
        </p:sp>
      </p:grpSp>
      <p:sp>
        <p:nvSpPr>
          <p:cNvPr id="29" name="Text Placeholder 3"/>
          <p:cNvSpPr txBox="1">
            <a:spLocks/>
          </p:cNvSpPr>
          <p:nvPr/>
        </p:nvSpPr>
        <p:spPr>
          <a:xfrm>
            <a:off x="5989739" y="2806189"/>
            <a:ext cx="519373"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5"/>
                </a:solidFill>
                <a:effectLst/>
                <a:uLnTx/>
                <a:uFillTx/>
                <a:latin typeface="+mn-lt"/>
                <a:ea typeface="+mn-ea"/>
                <a:cs typeface="+mn-cs"/>
              </a:rPr>
              <a:t>04</a:t>
            </a:r>
          </a:p>
        </p:txBody>
      </p:sp>
      <p:grpSp>
        <p:nvGrpSpPr>
          <p:cNvPr id="30" name="Group 29"/>
          <p:cNvGrpSpPr/>
          <p:nvPr/>
        </p:nvGrpSpPr>
        <p:grpSpPr>
          <a:xfrm>
            <a:off x="5964091" y="3412452"/>
            <a:ext cx="2506133" cy="522125"/>
            <a:chOff x="625692" y="1885638"/>
            <a:chExt cx="2506133" cy="522125"/>
          </a:xfrm>
        </p:grpSpPr>
        <p:sp>
          <p:nvSpPr>
            <p:cNvPr id="31" name="Footer Text"/>
            <p:cNvSpPr txBox="1"/>
            <p:nvPr/>
          </p:nvSpPr>
          <p:spPr>
            <a:xfrm>
              <a:off x="625692" y="2099986"/>
              <a:ext cx="2506133" cy="307777"/>
            </a:xfrm>
            <a:prstGeom prst="rect">
              <a:avLst/>
            </a:prstGeom>
            <a:noFill/>
          </p:spPr>
          <p:txBody>
            <a:bodyPr wrap="square" lIns="0" tIns="0" rIns="0" bIns="0" rtlCol="0">
              <a:spAutoFit/>
            </a:bodyPr>
            <a:lstStyle/>
            <a:p>
              <a:r>
                <a:rPr lang="en-US" sz="1000" dirty="0">
                  <a:solidFill>
                    <a:schemeClr val="tx1">
                      <a:lumMod val="50000"/>
                      <a:lumOff val="50000"/>
                    </a:schemeClr>
                  </a:solidFill>
                </a:rPr>
                <a:t>Settle on the necessary implementation steps and work them into a detailed road map</a:t>
              </a:r>
            </a:p>
          </p:txBody>
        </p:sp>
        <p:sp>
          <p:nvSpPr>
            <p:cNvPr id="32" name="TextBox 31"/>
            <p:cNvSpPr txBox="1"/>
            <p:nvPr/>
          </p:nvSpPr>
          <p:spPr>
            <a:xfrm>
              <a:off x="625692" y="1885638"/>
              <a:ext cx="2215799" cy="184666"/>
            </a:xfrm>
            <a:prstGeom prst="rect">
              <a:avLst/>
            </a:prstGeom>
            <a:noFill/>
          </p:spPr>
          <p:txBody>
            <a:bodyPr wrap="none" lIns="0" tIns="0" rIns="0" bIns="0" rtlCol="0" anchor="ctr">
              <a:spAutoFit/>
            </a:bodyPr>
            <a:lstStyle/>
            <a:p>
              <a:r>
                <a:rPr lang="en-US" sz="1200" b="1" dirty="0">
                  <a:solidFill>
                    <a:schemeClr val="accent5"/>
                  </a:solidFill>
                  <a:latin typeface="+mj-lt"/>
                </a:rPr>
                <a:t>Develop the appropriate road map</a:t>
              </a:r>
            </a:p>
          </p:txBody>
        </p:sp>
      </p:grpSp>
      <p:cxnSp>
        <p:nvCxnSpPr>
          <p:cNvPr id="33" name="Straight Connector 32"/>
          <p:cNvCxnSpPr/>
          <p:nvPr/>
        </p:nvCxnSpPr>
        <p:spPr>
          <a:xfrm flipH="1">
            <a:off x="3968267" y="3104909"/>
            <a:ext cx="1785817" cy="0"/>
          </a:xfrm>
          <a:prstGeom prst="line">
            <a:avLst/>
          </a:prstGeom>
          <a:ln w="19050" cap="rnd">
            <a:solidFill>
              <a:schemeClr val="accent1"/>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1269349" y="3104909"/>
            <a:ext cx="1785817" cy="0"/>
          </a:xfrm>
          <a:prstGeom prst="line">
            <a:avLst/>
          </a:prstGeom>
          <a:ln w="19050" cap="rnd">
            <a:solidFill>
              <a:schemeClr val="accent5"/>
            </a:solidFill>
            <a:headEnd type="ova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647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stretch>
            <a:fillRect/>
          </a:stretch>
        </p:blipFill>
        <p:spPr>
          <a:xfrm>
            <a:off x="4833770" y="1377320"/>
            <a:ext cx="3091030" cy="813429"/>
          </a:xfrm>
          <a:prstGeom prst="rect">
            <a:avLst/>
          </a:prstGeom>
        </p:spPr>
      </p:pic>
      <p:sp>
        <p:nvSpPr>
          <p:cNvPr id="37" name="TextBox 36"/>
          <p:cNvSpPr txBox="1"/>
          <p:nvPr/>
        </p:nvSpPr>
        <p:spPr>
          <a:xfrm>
            <a:off x="1905000" y="3333750"/>
            <a:ext cx="5334000" cy="461665"/>
          </a:xfrm>
          <a:prstGeom prst="rect">
            <a:avLst/>
          </a:prstGeom>
          <a:noFill/>
        </p:spPr>
        <p:txBody>
          <a:bodyPr wrap="square" rtlCol="0">
            <a:spAutoFit/>
          </a:bodyPr>
          <a:lstStyle/>
          <a:p>
            <a:pPr algn="ctr"/>
            <a:r>
              <a:rPr lang="en-US" sz="2400" b="1" dirty="0" smtClean="0">
                <a:solidFill>
                  <a:schemeClr val="tx1">
                    <a:lumMod val="85000"/>
                    <a:lumOff val="15000"/>
                  </a:schemeClr>
                </a:solidFill>
              </a:rPr>
              <a:t>e-mail : </a:t>
            </a:r>
            <a:r>
              <a:rPr lang="en-US" sz="2400" b="1" dirty="0" smtClean="0">
                <a:solidFill>
                  <a:schemeClr val="tx1">
                    <a:lumMod val="85000"/>
                    <a:lumOff val="15000"/>
                  </a:schemeClr>
                </a:solidFill>
              </a:rPr>
              <a:t>ganeshn@5fworld.com</a:t>
            </a:r>
            <a:endParaRPr lang="en-US" sz="2400" b="1" dirty="0">
              <a:solidFill>
                <a:schemeClr val="tx1">
                  <a:lumMod val="85000"/>
                  <a:lumOff val="15000"/>
                </a:schemeClr>
              </a:solidFill>
            </a:endParaRPr>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1219200" y="1370864"/>
            <a:ext cx="2971800" cy="1048486"/>
          </a:xfrm>
          <a:prstGeom prst="rect">
            <a:avLst/>
          </a:prstGeom>
        </p:spPr>
      </p:pic>
    </p:spTree>
    <p:extLst>
      <p:ext uri="{BB962C8B-B14F-4D97-AF65-F5344CB8AC3E}">
        <p14:creationId xmlns:p14="http://schemas.microsoft.com/office/powerpoint/2010/main" val="1326172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14550"/>
            <a:ext cx="8229600" cy="628650"/>
          </a:xfrm>
        </p:spPr>
        <p:txBody>
          <a:bodyPr>
            <a:normAutofit/>
          </a:bodyPr>
          <a:lstStyle/>
          <a:p>
            <a:pPr algn="ctr"/>
            <a:r>
              <a:rPr lang="en-US" sz="3200" dirty="0">
                <a:solidFill>
                  <a:srgbClr val="002060"/>
                </a:solidFill>
              </a:rPr>
              <a:t>Thank You !</a:t>
            </a:r>
          </a:p>
        </p:txBody>
      </p:sp>
    </p:spTree>
    <p:extLst>
      <p:ext uri="{BB962C8B-B14F-4D97-AF65-F5344CB8AC3E}">
        <p14:creationId xmlns:p14="http://schemas.microsoft.com/office/powerpoint/2010/main" val="783410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9448</TotalTime>
  <Words>449</Words>
  <Application>Microsoft Office PowerPoint</Application>
  <PresentationFormat>On-screen Show (16:9)</PresentationFormat>
  <Paragraphs>42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Artificial Intelligence in Manufacturing</vt:lpstr>
      <vt:lpstr>The Factory of the Future</vt:lpstr>
      <vt:lpstr>Trends shaping the Manufacturing sector – AI and Advanced Analytics is at the core of Smart Manufacturing</vt:lpstr>
      <vt:lpstr>Roadmap for developing the AI and Analytics Strategy</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5FWorld Employee Journey</dc:title>
  <dc:creator>Vaidehi</dc:creator>
  <cp:lastModifiedBy>GTT</cp:lastModifiedBy>
  <cp:revision>787</cp:revision>
  <dcterms:created xsi:type="dcterms:W3CDTF">2017-01-25T08:26:37Z</dcterms:created>
  <dcterms:modified xsi:type="dcterms:W3CDTF">2018-10-25T11:09:18Z</dcterms:modified>
</cp:coreProperties>
</file>