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84" r:id="rId2"/>
    <p:sldId id="680" r:id="rId3"/>
    <p:sldId id="682" r:id="rId4"/>
    <p:sldId id="678" r:id="rId5"/>
    <p:sldId id="683" r:id="rId6"/>
    <p:sldId id="677" r:id="rId7"/>
  </p:sldIdLst>
  <p:sldSz cx="14630400" cy="8229600"/>
  <p:notesSz cx="7315200" cy="9601200"/>
  <p:defaultTextStyle>
    <a:defPPr>
      <a:defRPr lang="en-US"/>
    </a:defPPr>
    <a:lvl1pPr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652463" indent="-195263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304925" indent="-390525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958975" indent="-587375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611438" indent="-782638" algn="l" defTabSz="1304925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userDrawn="1">
          <p15:clr>
            <a:srgbClr val="A4A3A4"/>
          </p15:clr>
        </p15:guide>
        <p15:guide id="3" orient="horz">
          <p15:clr>
            <a:srgbClr val="A4A3A4"/>
          </p15:clr>
        </p15:guide>
        <p15:guide id="4" pos="92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halid Behairy" initials="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FFCC66"/>
    <a:srgbClr val="499343"/>
    <a:srgbClr val="568D11"/>
    <a:srgbClr val="637A90"/>
    <a:srgbClr val="4FADF3"/>
    <a:srgbClr val="F9F9F9"/>
    <a:srgbClr val="0080C7"/>
    <a:srgbClr val="6DB5E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4" autoAdjust="0"/>
    <p:restoredTop sz="88753" autoAdjust="0"/>
  </p:normalViewPr>
  <p:slideViewPr>
    <p:cSldViewPr>
      <p:cViewPr varScale="1">
        <p:scale>
          <a:sx n="94" d="100"/>
          <a:sy n="94" d="100"/>
        </p:scale>
        <p:origin x="864" y="208"/>
      </p:cViewPr>
      <p:guideLst>
        <p:guide orient="horz" pos="2592"/>
        <p:guide/>
        <p:guide orient="horz"/>
        <p:guide pos="9216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4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E24C46-D964-48AE-84DD-01764C6E33FE}" type="doc">
      <dgm:prSet loTypeId="urn:microsoft.com/office/officeart/2011/layout/HexagonRadial#5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C4F4F983-450D-48D4-8FF9-51755B92D422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IOT for  Operations excellence </a:t>
          </a:r>
          <a:endParaRPr lang="en-US" sz="2000" dirty="0">
            <a:solidFill>
              <a:schemeClr val="bg1"/>
            </a:solidFill>
          </a:endParaRPr>
        </a:p>
      </dgm:t>
    </dgm:pt>
    <dgm:pt modelId="{E3420778-F454-4D3C-BDA0-517A15EDDC28}" type="parTrans" cxnId="{CE91AD3F-8B43-403E-BA4E-0E720AB63BF5}">
      <dgm:prSet/>
      <dgm:spPr/>
      <dgm:t>
        <a:bodyPr/>
        <a:lstStyle/>
        <a:p>
          <a:endParaRPr lang="en-US" sz="3200"/>
        </a:p>
      </dgm:t>
    </dgm:pt>
    <dgm:pt modelId="{8C586A99-B816-45DA-BEFA-E2BD86BBDDA0}" type="sibTrans" cxnId="{CE91AD3F-8B43-403E-BA4E-0E720AB63BF5}">
      <dgm:prSet/>
      <dgm:spPr/>
      <dgm:t>
        <a:bodyPr/>
        <a:lstStyle/>
        <a:p>
          <a:endParaRPr lang="en-US" sz="3200"/>
        </a:p>
      </dgm:t>
    </dgm:pt>
    <dgm:pt modelId="{1EF169FC-6C83-436C-9546-F64D11F0FDCA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Worker Safety </a:t>
          </a:r>
        </a:p>
        <a:p>
          <a:endParaRPr lang="en-US" sz="1400" dirty="0" smtClean="0"/>
        </a:p>
        <a:p>
          <a:r>
            <a:rPr lang="en-US" sz="1400" dirty="0" smtClean="0"/>
            <a:t>Major OEM in India </a:t>
          </a:r>
          <a:endParaRPr lang="en-US" sz="1400" dirty="0"/>
        </a:p>
      </dgm:t>
    </dgm:pt>
    <dgm:pt modelId="{AA803A34-65D6-42B1-8301-8065D0B0B91B}" type="parTrans" cxnId="{DC1CAFEC-9FA8-4527-9886-EBF30628D35C}">
      <dgm:prSet/>
      <dgm:spPr/>
      <dgm:t>
        <a:bodyPr/>
        <a:lstStyle/>
        <a:p>
          <a:endParaRPr lang="en-US" sz="3200"/>
        </a:p>
      </dgm:t>
    </dgm:pt>
    <dgm:pt modelId="{EB23586B-6E70-4AF6-ABC0-DB5DD309BBBC}" type="sibTrans" cxnId="{DC1CAFEC-9FA8-4527-9886-EBF30628D35C}">
      <dgm:prSet/>
      <dgm:spPr/>
      <dgm:t>
        <a:bodyPr/>
        <a:lstStyle/>
        <a:p>
          <a:endParaRPr lang="en-US" sz="3200"/>
        </a:p>
      </dgm:t>
    </dgm:pt>
    <dgm:pt modelId="{83601CFD-6ED9-4F9E-AAF1-0132CBEC0CC6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Mobile Asset tracking </a:t>
          </a:r>
        </a:p>
        <a:p>
          <a:endParaRPr lang="en-US" sz="1400" i="1" dirty="0" smtClean="0"/>
        </a:p>
        <a:p>
          <a:r>
            <a:rPr lang="en-US" sz="1400" i="1" dirty="0" smtClean="0"/>
            <a:t>Major OEM in India</a:t>
          </a:r>
          <a:endParaRPr lang="en-US" sz="1400" i="1" dirty="0"/>
        </a:p>
      </dgm:t>
    </dgm:pt>
    <dgm:pt modelId="{E53B0E3E-4409-4CEC-A696-0D24C6CF2A77}" type="parTrans" cxnId="{8C9B68A3-4E2C-4E1C-8909-8F5FDAEFC0F9}">
      <dgm:prSet/>
      <dgm:spPr/>
      <dgm:t>
        <a:bodyPr/>
        <a:lstStyle/>
        <a:p>
          <a:endParaRPr lang="en-US" sz="3200"/>
        </a:p>
      </dgm:t>
    </dgm:pt>
    <dgm:pt modelId="{39B67FAC-8FDF-4E56-8D6B-23387016FE6B}" type="sibTrans" cxnId="{8C9B68A3-4E2C-4E1C-8909-8F5FDAEFC0F9}">
      <dgm:prSet/>
      <dgm:spPr/>
      <dgm:t>
        <a:bodyPr/>
        <a:lstStyle/>
        <a:p>
          <a:endParaRPr lang="en-US" sz="3200"/>
        </a:p>
      </dgm:t>
    </dgm:pt>
    <dgm:pt modelId="{4FE2A311-1251-4909-A65E-2E46E8C4A71A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Process &amp; Visual Quality</a:t>
          </a:r>
        </a:p>
        <a:p>
          <a:endParaRPr lang="en-US" sz="1400" dirty="0" smtClean="0"/>
        </a:p>
        <a:p>
          <a:r>
            <a:rPr lang="en-US" sz="1400" i="1" dirty="0" smtClean="0"/>
            <a:t>MRF / MSIL </a:t>
          </a:r>
          <a:endParaRPr lang="en-US" sz="1400" i="1" dirty="0"/>
        </a:p>
      </dgm:t>
    </dgm:pt>
    <dgm:pt modelId="{AECA0DA1-8427-4E68-94D7-4AEA3F6D5CE9}" type="parTrans" cxnId="{2FA44A7E-D259-462B-AE42-A0152D5306ED}">
      <dgm:prSet/>
      <dgm:spPr/>
      <dgm:t>
        <a:bodyPr/>
        <a:lstStyle/>
        <a:p>
          <a:endParaRPr lang="en-US" sz="3200"/>
        </a:p>
      </dgm:t>
    </dgm:pt>
    <dgm:pt modelId="{83467082-140A-42D4-8BFC-631E7A80F9D5}" type="sibTrans" cxnId="{2FA44A7E-D259-462B-AE42-A0152D5306ED}">
      <dgm:prSet/>
      <dgm:spPr/>
      <dgm:t>
        <a:bodyPr/>
        <a:lstStyle/>
        <a:p>
          <a:endParaRPr lang="en-US" sz="3200"/>
        </a:p>
      </dgm:t>
    </dgm:pt>
    <dgm:pt modelId="{578E89BC-6F96-4018-9C13-1C47EE426E71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Cognitive Planning &amp; Scheduling </a:t>
          </a:r>
        </a:p>
        <a:p>
          <a:endParaRPr lang="en-US" sz="1400" dirty="0" smtClean="0"/>
        </a:p>
        <a:p>
          <a:r>
            <a:rPr lang="en-US" sz="1400" dirty="0" smtClean="0"/>
            <a:t>Largest Auto OEM</a:t>
          </a:r>
          <a:endParaRPr lang="en-US" sz="1400" dirty="0"/>
        </a:p>
      </dgm:t>
    </dgm:pt>
    <dgm:pt modelId="{062D503E-F7A7-4719-B7CA-9C908EEDD06E}" type="parTrans" cxnId="{2996E6A0-86E3-4F32-AACB-F4ED2CB0017A}">
      <dgm:prSet/>
      <dgm:spPr/>
      <dgm:t>
        <a:bodyPr/>
        <a:lstStyle/>
        <a:p>
          <a:endParaRPr lang="en-US" sz="3200"/>
        </a:p>
      </dgm:t>
    </dgm:pt>
    <dgm:pt modelId="{F913F09F-1A82-4EF7-95F8-9DC67D0075AF}" type="sibTrans" cxnId="{2996E6A0-86E3-4F32-AACB-F4ED2CB0017A}">
      <dgm:prSet/>
      <dgm:spPr/>
      <dgm:t>
        <a:bodyPr/>
        <a:lstStyle/>
        <a:p>
          <a:endParaRPr lang="en-US" sz="3200"/>
        </a:p>
      </dgm:t>
    </dgm:pt>
    <dgm:pt modelId="{15084326-6A62-4D05-98CC-39F4BD4734CD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Manufacturing Visibility </a:t>
          </a:r>
        </a:p>
        <a:p>
          <a:endParaRPr lang="en-US" sz="1600" dirty="0" smtClean="0"/>
        </a:p>
        <a:p>
          <a:r>
            <a:rPr lang="en-US" sz="1600" i="1" dirty="0" smtClean="0">
              <a:solidFill>
                <a:schemeClr val="tx1"/>
              </a:solidFill>
            </a:rPr>
            <a:t>Transformer major</a:t>
          </a:r>
          <a:endParaRPr lang="en-US" sz="1400" i="1" dirty="0">
            <a:solidFill>
              <a:schemeClr val="tx1"/>
            </a:solidFill>
          </a:endParaRPr>
        </a:p>
      </dgm:t>
    </dgm:pt>
    <dgm:pt modelId="{3AB7C6BE-A6F5-4C43-851E-5A6CF94E8432}" type="parTrans" cxnId="{4D4D3DC9-3E3D-4F1E-ABD8-4E71DDCD8B12}">
      <dgm:prSet/>
      <dgm:spPr/>
      <dgm:t>
        <a:bodyPr/>
        <a:lstStyle/>
        <a:p>
          <a:endParaRPr lang="en-US" sz="3200"/>
        </a:p>
      </dgm:t>
    </dgm:pt>
    <dgm:pt modelId="{515B99F4-760E-4BD9-B3C2-ED31BE7E6043}" type="sibTrans" cxnId="{4D4D3DC9-3E3D-4F1E-ABD8-4E71DDCD8B12}">
      <dgm:prSet/>
      <dgm:spPr/>
      <dgm:t>
        <a:bodyPr/>
        <a:lstStyle/>
        <a:p>
          <a:endParaRPr lang="en-US" sz="3200"/>
        </a:p>
      </dgm:t>
    </dgm:pt>
    <dgm:pt modelId="{0D9418B3-3678-414A-9567-D5868E1101EC}">
      <dgm:prSet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Filling Efficiency Solution</a:t>
          </a:r>
        </a:p>
        <a:p>
          <a:endParaRPr lang="en-US" sz="1400" dirty="0" smtClean="0"/>
        </a:p>
        <a:p>
          <a:r>
            <a:rPr lang="en-US" sz="1600" i="0" dirty="0" smtClean="0"/>
            <a:t>Paint Major</a:t>
          </a:r>
          <a:endParaRPr lang="en-US" sz="1600" i="0" dirty="0"/>
        </a:p>
      </dgm:t>
    </dgm:pt>
    <dgm:pt modelId="{FC4399B8-A3FE-4C91-995B-EF60DD1EB45A}" type="parTrans" cxnId="{ECEBC42C-40D9-4160-B945-C0024AE32021}">
      <dgm:prSet/>
      <dgm:spPr/>
      <dgm:t>
        <a:bodyPr/>
        <a:lstStyle/>
        <a:p>
          <a:endParaRPr lang="en-US" sz="3200"/>
        </a:p>
      </dgm:t>
    </dgm:pt>
    <dgm:pt modelId="{0C2EFE8B-1837-428B-8EFE-5AF1AB70BB2C}" type="sibTrans" cxnId="{ECEBC42C-40D9-4160-B945-C0024AE32021}">
      <dgm:prSet/>
      <dgm:spPr/>
      <dgm:t>
        <a:bodyPr/>
        <a:lstStyle/>
        <a:p>
          <a:endParaRPr lang="en-US" sz="3200"/>
        </a:p>
      </dgm:t>
    </dgm:pt>
    <dgm:pt modelId="{C660E3EE-18FB-4327-A938-2F37767062C1}" type="pres">
      <dgm:prSet presAssocID="{A0E24C46-D964-48AE-84DD-01764C6E33F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705EEA5-E417-4C4E-8F18-11B470EDEF36}" type="pres">
      <dgm:prSet presAssocID="{C4F4F983-450D-48D4-8FF9-51755B92D422}" presName="Parent" presStyleLbl="node0" presStyleIdx="0" presStyleCnt="1" custLinFactNeighborX="-2871" custLinFactNeighborY="-6268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8F43EA4B-FEFF-4E98-9239-5EA4AFCE64EF}" type="pres">
      <dgm:prSet presAssocID="{1EF169FC-6C83-436C-9546-F64D11F0FDCA}" presName="Accent1" presStyleCnt="0"/>
      <dgm:spPr/>
    </dgm:pt>
    <dgm:pt modelId="{2600880B-1C97-4EFE-AACB-E033E922C71F}" type="pres">
      <dgm:prSet presAssocID="{1EF169FC-6C83-436C-9546-F64D11F0FDCA}" presName="Accent" presStyleLbl="bgShp" presStyleIdx="0" presStyleCnt="6"/>
      <dgm:spPr/>
    </dgm:pt>
    <dgm:pt modelId="{B6FB241D-24FE-43E3-9150-B932C8EF8E1D}" type="pres">
      <dgm:prSet presAssocID="{1EF169FC-6C83-436C-9546-F64D11F0FDCA}" presName="Child1" presStyleLbl="node1" presStyleIdx="0" presStyleCnt="6" custLinFactNeighborX="-96426" custLinFactNeighborY="591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98D98-2774-46F1-8BF9-70A62190826F}" type="pres">
      <dgm:prSet presAssocID="{0D9418B3-3678-414A-9567-D5868E1101EC}" presName="Accent2" presStyleCnt="0"/>
      <dgm:spPr/>
    </dgm:pt>
    <dgm:pt modelId="{B31349F4-8464-4D6A-B442-47417BFF8EF0}" type="pres">
      <dgm:prSet presAssocID="{0D9418B3-3678-414A-9567-D5868E1101EC}" presName="Accent" presStyleLbl="bgShp" presStyleIdx="1" presStyleCnt="6"/>
      <dgm:spPr/>
    </dgm:pt>
    <dgm:pt modelId="{F9F0A1EF-503E-473A-877B-CC6FFD2A094D}" type="pres">
      <dgm:prSet presAssocID="{0D9418B3-3678-414A-9567-D5868E1101EC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13A1D-5361-4557-B3A6-5EA6B166B4E1}" type="pres">
      <dgm:prSet presAssocID="{83601CFD-6ED9-4F9E-AAF1-0132CBEC0CC6}" presName="Accent3" presStyleCnt="0"/>
      <dgm:spPr/>
    </dgm:pt>
    <dgm:pt modelId="{33158D14-0A7E-4729-81E7-A9BFAF81F1E9}" type="pres">
      <dgm:prSet presAssocID="{83601CFD-6ED9-4F9E-AAF1-0132CBEC0CC6}" presName="Accent" presStyleLbl="bgShp" presStyleIdx="2" presStyleCnt="6"/>
      <dgm:spPr/>
    </dgm:pt>
    <dgm:pt modelId="{BC1FEB3B-256C-416B-A1FB-1012322C8E50}" type="pres">
      <dgm:prSet presAssocID="{83601CFD-6ED9-4F9E-AAF1-0132CBEC0CC6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5033C2-267C-406A-8F69-E04848240E66}" type="pres">
      <dgm:prSet presAssocID="{4FE2A311-1251-4909-A65E-2E46E8C4A71A}" presName="Accent4" presStyleCnt="0"/>
      <dgm:spPr/>
    </dgm:pt>
    <dgm:pt modelId="{F84A2ACF-11BD-4FD0-AE78-3C78E8B3B6CD}" type="pres">
      <dgm:prSet presAssocID="{4FE2A311-1251-4909-A65E-2E46E8C4A71A}" presName="Accent" presStyleLbl="bgShp" presStyleIdx="3" presStyleCnt="6"/>
      <dgm:spPr/>
    </dgm:pt>
    <dgm:pt modelId="{A78A31A7-1F68-483B-9A3C-6AF1F5D22F54}" type="pres">
      <dgm:prSet presAssocID="{4FE2A311-1251-4909-A65E-2E46E8C4A71A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E1509F-D731-44F6-AA49-17167CC23186}" type="pres">
      <dgm:prSet presAssocID="{578E89BC-6F96-4018-9C13-1C47EE426E71}" presName="Accent5" presStyleCnt="0"/>
      <dgm:spPr/>
    </dgm:pt>
    <dgm:pt modelId="{BE94EB29-ABF2-41FD-B422-1533FB693E16}" type="pres">
      <dgm:prSet presAssocID="{578E89BC-6F96-4018-9C13-1C47EE426E71}" presName="Accent" presStyleLbl="bgShp" presStyleIdx="4" presStyleCnt="6"/>
      <dgm:spPr/>
    </dgm:pt>
    <dgm:pt modelId="{62F28D1B-4278-442E-95BF-1648B81B0673}" type="pres">
      <dgm:prSet presAssocID="{578E89BC-6F96-4018-9C13-1C47EE426E71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433B96-5ACF-42E5-8315-4F5EAF455157}" type="pres">
      <dgm:prSet presAssocID="{15084326-6A62-4D05-98CC-39F4BD4734CD}" presName="Accent6" presStyleCnt="0"/>
      <dgm:spPr/>
    </dgm:pt>
    <dgm:pt modelId="{D915363F-C4BE-48E1-91B8-D14FDCB32564}" type="pres">
      <dgm:prSet presAssocID="{15084326-6A62-4D05-98CC-39F4BD4734CD}" presName="Accent" presStyleLbl="bgShp" presStyleIdx="5" presStyleCnt="6"/>
      <dgm:spPr/>
    </dgm:pt>
    <dgm:pt modelId="{43A00F44-664A-4454-9060-82A1D937A637}" type="pres">
      <dgm:prSet presAssocID="{15084326-6A62-4D05-98CC-39F4BD4734CD}" presName="Child6" presStyleLbl="node1" presStyleIdx="5" presStyleCnt="6" custScaleX="116440" custLinFactNeighborX="93328" custLinFactNeighborY="-647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A44A7E-D259-462B-AE42-A0152D5306ED}" srcId="{C4F4F983-450D-48D4-8FF9-51755B92D422}" destId="{4FE2A311-1251-4909-A65E-2E46E8C4A71A}" srcOrd="3" destOrd="0" parTransId="{AECA0DA1-8427-4E68-94D7-4AEA3F6D5CE9}" sibTransId="{83467082-140A-42D4-8BFC-631E7A80F9D5}"/>
    <dgm:cxn modelId="{DC1CAFEC-9FA8-4527-9886-EBF30628D35C}" srcId="{C4F4F983-450D-48D4-8FF9-51755B92D422}" destId="{1EF169FC-6C83-436C-9546-F64D11F0FDCA}" srcOrd="0" destOrd="0" parTransId="{AA803A34-65D6-42B1-8301-8065D0B0B91B}" sibTransId="{EB23586B-6E70-4AF6-ABC0-DB5DD309BBBC}"/>
    <dgm:cxn modelId="{63D4EB73-C425-4C65-8EB5-CDF31D40EDDF}" type="presOf" srcId="{C4F4F983-450D-48D4-8FF9-51755B92D422}" destId="{7705EEA5-E417-4C4E-8F18-11B470EDEF36}" srcOrd="0" destOrd="0" presId="urn:microsoft.com/office/officeart/2011/layout/HexagonRadial#5"/>
    <dgm:cxn modelId="{8D22170D-9754-4405-93B0-3775871DDE67}" type="presOf" srcId="{A0E24C46-D964-48AE-84DD-01764C6E33FE}" destId="{C660E3EE-18FB-4327-A938-2F37767062C1}" srcOrd="0" destOrd="0" presId="urn:microsoft.com/office/officeart/2011/layout/HexagonRadial#5"/>
    <dgm:cxn modelId="{0882D2E6-FD72-4195-9505-B20BE61ACDA9}" type="presOf" srcId="{0D9418B3-3678-414A-9567-D5868E1101EC}" destId="{F9F0A1EF-503E-473A-877B-CC6FFD2A094D}" srcOrd="0" destOrd="0" presId="urn:microsoft.com/office/officeart/2011/layout/HexagonRadial#5"/>
    <dgm:cxn modelId="{E784412B-F39D-4369-90C7-B94166B3469E}" type="presOf" srcId="{578E89BC-6F96-4018-9C13-1C47EE426E71}" destId="{62F28D1B-4278-442E-95BF-1648B81B0673}" srcOrd="0" destOrd="0" presId="urn:microsoft.com/office/officeart/2011/layout/HexagonRadial#5"/>
    <dgm:cxn modelId="{8C9B68A3-4E2C-4E1C-8909-8F5FDAEFC0F9}" srcId="{C4F4F983-450D-48D4-8FF9-51755B92D422}" destId="{83601CFD-6ED9-4F9E-AAF1-0132CBEC0CC6}" srcOrd="2" destOrd="0" parTransId="{E53B0E3E-4409-4CEC-A696-0D24C6CF2A77}" sibTransId="{39B67FAC-8FDF-4E56-8D6B-23387016FE6B}"/>
    <dgm:cxn modelId="{2996E6A0-86E3-4F32-AACB-F4ED2CB0017A}" srcId="{C4F4F983-450D-48D4-8FF9-51755B92D422}" destId="{578E89BC-6F96-4018-9C13-1C47EE426E71}" srcOrd="4" destOrd="0" parTransId="{062D503E-F7A7-4719-B7CA-9C908EEDD06E}" sibTransId="{F913F09F-1A82-4EF7-95F8-9DC67D0075AF}"/>
    <dgm:cxn modelId="{74FCD51A-D296-41E5-B6D7-27C608A87C38}" type="presOf" srcId="{4FE2A311-1251-4909-A65E-2E46E8C4A71A}" destId="{A78A31A7-1F68-483B-9A3C-6AF1F5D22F54}" srcOrd="0" destOrd="0" presId="urn:microsoft.com/office/officeart/2011/layout/HexagonRadial#5"/>
    <dgm:cxn modelId="{CE91AD3F-8B43-403E-BA4E-0E720AB63BF5}" srcId="{A0E24C46-D964-48AE-84DD-01764C6E33FE}" destId="{C4F4F983-450D-48D4-8FF9-51755B92D422}" srcOrd="0" destOrd="0" parTransId="{E3420778-F454-4D3C-BDA0-517A15EDDC28}" sibTransId="{8C586A99-B816-45DA-BEFA-E2BD86BBDDA0}"/>
    <dgm:cxn modelId="{4D4D3DC9-3E3D-4F1E-ABD8-4E71DDCD8B12}" srcId="{C4F4F983-450D-48D4-8FF9-51755B92D422}" destId="{15084326-6A62-4D05-98CC-39F4BD4734CD}" srcOrd="5" destOrd="0" parTransId="{3AB7C6BE-A6F5-4C43-851E-5A6CF94E8432}" sibTransId="{515B99F4-760E-4BD9-B3C2-ED31BE7E6043}"/>
    <dgm:cxn modelId="{ECEBC42C-40D9-4160-B945-C0024AE32021}" srcId="{C4F4F983-450D-48D4-8FF9-51755B92D422}" destId="{0D9418B3-3678-414A-9567-D5868E1101EC}" srcOrd="1" destOrd="0" parTransId="{FC4399B8-A3FE-4C91-995B-EF60DD1EB45A}" sibTransId="{0C2EFE8B-1837-428B-8EFE-5AF1AB70BB2C}"/>
    <dgm:cxn modelId="{836216B3-2000-4385-BD4A-A200C39D2EAF}" type="presOf" srcId="{15084326-6A62-4D05-98CC-39F4BD4734CD}" destId="{43A00F44-664A-4454-9060-82A1D937A637}" srcOrd="0" destOrd="0" presId="urn:microsoft.com/office/officeart/2011/layout/HexagonRadial#5"/>
    <dgm:cxn modelId="{F03ABD81-7CD0-465A-9498-A7CC2704407A}" type="presOf" srcId="{1EF169FC-6C83-436C-9546-F64D11F0FDCA}" destId="{B6FB241D-24FE-43E3-9150-B932C8EF8E1D}" srcOrd="0" destOrd="0" presId="urn:microsoft.com/office/officeart/2011/layout/HexagonRadial#5"/>
    <dgm:cxn modelId="{9CB98E67-81F7-4B8B-AD46-2ECD2327CB76}" type="presOf" srcId="{83601CFD-6ED9-4F9E-AAF1-0132CBEC0CC6}" destId="{BC1FEB3B-256C-416B-A1FB-1012322C8E50}" srcOrd="0" destOrd="0" presId="urn:microsoft.com/office/officeart/2011/layout/HexagonRadial#5"/>
    <dgm:cxn modelId="{67BF5BE8-01BB-465A-872C-5390A9999EB2}" type="presParOf" srcId="{C660E3EE-18FB-4327-A938-2F37767062C1}" destId="{7705EEA5-E417-4C4E-8F18-11B470EDEF36}" srcOrd="0" destOrd="0" presId="urn:microsoft.com/office/officeart/2011/layout/HexagonRadial#5"/>
    <dgm:cxn modelId="{75E30CD4-F852-49AB-9194-7055D8D1F461}" type="presParOf" srcId="{C660E3EE-18FB-4327-A938-2F37767062C1}" destId="{8F43EA4B-FEFF-4E98-9239-5EA4AFCE64EF}" srcOrd="1" destOrd="0" presId="urn:microsoft.com/office/officeart/2011/layout/HexagonRadial#5"/>
    <dgm:cxn modelId="{D49A7799-66A1-4E7B-B542-F533632825F0}" type="presParOf" srcId="{8F43EA4B-FEFF-4E98-9239-5EA4AFCE64EF}" destId="{2600880B-1C97-4EFE-AACB-E033E922C71F}" srcOrd="0" destOrd="0" presId="urn:microsoft.com/office/officeart/2011/layout/HexagonRadial#5"/>
    <dgm:cxn modelId="{5A5CCD8D-A738-46BE-B32E-3274181E525B}" type="presParOf" srcId="{C660E3EE-18FB-4327-A938-2F37767062C1}" destId="{B6FB241D-24FE-43E3-9150-B932C8EF8E1D}" srcOrd="2" destOrd="0" presId="urn:microsoft.com/office/officeart/2011/layout/HexagonRadial#5"/>
    <dgm:cxn modelId="{0E708C55-31CC-40EF-BA62-AE822E337D40}" type="presParOf" srcId="{C660E3EE-18FB-4327-A938-2F37767062C1}" destId="{60E98D98-2774-46F1-8BF9-70A62190826F}" srcOrd="3" destOrd="0" presId="urn:microsoft.com/office/officeart/2011/layout/HexagonRadial#5"/>
    <dgm:cxn modelId="{C51947E1-4772-4D1F-A23C-770D0A6C9C16}" type="presParOf" srcId="{60E98D98-2774-46F1-8BF9-70A62190826F}" destId="{B31349F4-8464-4D6A-B442-47417BFF8EF0}" srcOrd="0" destOrd="0" presId="urn:microsoft.com/office/officeart/2011/layout/HexagonRadial#5"/>
    <dgm:cxn modelId="{A3093CA5-15A1-4F5C-A5A8-7345F36F119E}" type="presParOf" srcId="{C660E3EE-18FB-4327-A938-2F37767062C1}" destId="{F9F0A1EF-503E-473A-877B-CC6FFD2A094D}" srcOrd="4" destOrd="0" presId="urn:microsoft.com/office/officeart/2011/layout/HexagonRadial#5"/>
    <dgm:cxn modelId="{30D225E5-B9B1-417C-99E0-ECCA0378B97E}" type="presParOf" srcId="{C660E3EE-18FB-4327-A938-2F37767062C1}" destId="{EA213A1D-5361-4557-B3A6-5EA6B166B4E1}" srcOrd="5" destOrd="0" presId="urn:microsoft.com/office/officeart/2011/layout/HexagonRadial#5"/>
    <dgm:cxn modelId="{2E4466D2-841A-4A6A-966B-89D23344BE3E}" type="presParOf" srcId="{EA213A1D-5361-4557-B3A6-5EA6B166B4E1}" destId="{33158D14-0A7E-4729-81E7-A9BFAF81F1E9}" srcOrd="0" destOrd="0" presId="urn:microsoft.com/office/officeart/2011/layout/HexagonRadial#5"/>
    <dgm:cxn modelId="{8F2BEF40-3141-4C3C-812A-5AF6CAE5E8FF}" type="presParOf" srcId="{C660E3EE-18FB-4327-A938-2F37767062C1}" destId="{BC1FEB3B-256C-416B-A1FB-1012322C8E50}" srcOrd="6" destOrd="0" presId="urn:microsoft.com/office/officeart/2011/layout/HexagonRadial#5"/>
    <dgm:cxn modelId="{AB1565FC-EE13-4196-A65B-21E5E5FAAA14}" type="presParOf" srcId="{C660E3EE-18FB-4327-A938-2F37767062C1}" destId="{D85033C2-267C-406A-8F69-E04848240E66}" srcOrd="7" destOrd="0" presId="urn:microsoft.com/office/officeart/2011/layout/HexagonRadial#5"/>
    <dgm:cxn modelId="{4E0F890C-DBFD-4FD9-9B6F-AD0C5866944E}" type="presParOf" srcId="{D85033C2-267C-406A-8F69-E04848240E66}" destId="{F84A2ACF-11BD-4FD0-AE78-3C78E8B3B6CD}" srcOrd="0" destOrd="0" presId="urn:microsoft.com/office/officeart/2011/layout/HexagonRadial#5"/>
    <dgm:cxn modelId="{73381A76-6998-4283-B854-8DEFBBC55F6B}" type="presParOf" srcId="{C660E3EE-18FB-4327-A938-2F37767062C1}" destId="{A78A31A7-1F68-483B-9A3C-6AF1F5D22F54}" srcOrd="8" destOrd="0" presId="urn:microsoft.com/office/officeart/2011/layout/HexagonRadial#5"/>
    <dgm:cxn modelId="{397D45BE-20DB-471E-A273-D5CEBBC15C75}" type="presParOf" srcId="{C660E3EE-18FB-4327-A938-2F37767062C1}" destId="{3CE1509F-D731-44F6-AA49-17167CC23186}" srcOrd="9" destOrd="0" presId="urn:microsoft.com/office/officeart/2011/layout/HexagonRadial#5"/>
    <dgm:cxn modelId="{72F246F3-69C0-4EC4-BE21-EA7CAC6B984D}" type="presParOf" srcId="{3CE1509F-D731-44F6-AA49-17167CC23186}" destId="{BE94EB29-ABF2-41FD-B422-1533FB693E16}" srcOrd="0" destOrd="0" presId="urn:microsoft.com/office/officeart/2011/layout/HexagonRadial#5"/>
    <dgm:cxn modelId="{61EF0B35-0BC4-41DE-957A-82680F2013E7}" type="presParOf" srcId="{C660E3EE-18FB-4327-A938-2F37767062C1}" destId="{62F28D1B-4278-442E-95BF-1648B81B0673}" srcOrd="10" destOrd="0" presId="urn:microsoft.com/office/officeart/2011/layout/HexagonRadial#5"/>
    <dgm:cxn modelId="{FA50FD52-87F0-4DA9-864A-3271192827C6}" type="presParOf" srcId="{C660E3EE-18FB-4327-A938-2F37767062C1}" destId="{71433B96-5ACF-42E5-8315-4F5EAF455157}" srcOrd="11" destOrd="0" presId="urn:microsoft.com/office/officeart/2011/layout/HexagonRadial#5"/>
    <dgm:cxn modelId="{A677451B-C490-49E2-A20B-E09E3E673A06}" type="presParOf" srcId="{71433B96-5ACF-42E5-8315-4F5EAF455157}" destId="{D915363F-C4BE-48E1-91B8-D14FDCB32564}" srcOrd="0" destOrd="0" presId="urn:microsoft.com/office/officeart/2011/layout/HexagonRadial#5"/>
    <dgm:cxn modelId="{AA6D5AAC-674E-4871-9F5F-F389DCB22DE2}" type="presParOf" srcId="{C660E3EE-18FB-4327-A938-2F37767062C1}" destId="{43A00F44-664A-4454-9060-82A1D937A637}" srcOrd="12" destOrd="0" presId="urn:microsoft.com/office/officeart/2011/layout/HexagonRadial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E24C46-D964-48AE-84DD-01764C6E33FE}" type="doc">
      <dgm:prSet loTypeId="urn:microsoft.com/office/officeart/2011/layout/HexagonRadial#6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C4F4F983-450D-48D4-8FF9-51755B92D422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600" dirty="0" smtClean="0">
              <a:solidFill>
                <a:schemeClr val="bg1"/>
              </a:solidFill>
            </a:rPr>
            <a:t>Other IOT  Connected Solutions </a:t>
          </a:r>
          <a:endParaRPr lang="en-US" sz="1600" dirty="0">
            <a:solidFill>
              <a:schemeClr val="bg1"/>
            </a:solidFill>
          </a:endParaRPr>
        </a:p>
      </dgm:t>
    </dgm:pt>
    <dgm:pt modelId="{E3420778-F454-4D3C-BDA0-517A15EDDC28}" type="parTrans" cxnId="{CE91AD3F-8B43-403E-BA4E-0E720AB63BF5}">
      <dgm:prSet/>
      <dgm:spPr/>
      <dgm:t>
        <a:bodyPr/>
        <a:lstStyle/>
        <a:p>
          <a:endParaRPr lang="en-US"/>
        </a:p>
      </dgm:t>
    </dgm:pt>
    <dgm:pt modelId="{8C586A99-B816-45DA-BEFA-E2BD86BBDDA0}" type="sibTrans" cxnId="{CE91AD3F-8B43-403E-BA4E-0E720AB63BF5}">
      <dgm:prSet/>
      <dgm:spPr/>
      <dgm:t>
        <a:bodyPr/>
        <a:lstStyle/>
        <a:p>
          <a:endParaRPr lang="en-US"/>
        </a:p>
      </dgm:t>
    </dgm:pt>
    <dgm:pt modelId="{1EF169FC-6C83-436C-9546-F64D11F0FDCA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Connected Car</a:t>
          </a:r>
        </a:p>
        <a:p>
          <a:endParaRPr lang="en-US" sz="1000" dirty="0" smtClean="0"/>
        </a:p>
        <a:p>
          <a:r>
            <a:rPr lang="en-US" sz="1400" i="1" dirty="0" smtClean="0"/>
            <a:t>Largest Auto OEM </a:t>
          </a:r>
          <a:endParaRPr lang="en-US" sz="1400" i="1" dirty="0"/>
        </a:p>
      </dgm:t>
    </dgm:pt>
    <dgm:pt modelId="{AA803A34-65D6-42B1-8301-8065D0B0B91B}" type="parTrans" cxnId="{DC1CAFEC-9FA8-4527-9886-EBF30628D35C}">
      <dgm:prSet/>
      <dgm:spPr/>
      <dgm:t>
        <a:bodyPr/>
        <a:lstStyle/>
        <a:p>
          <a:endParaRPr lang="en-US"/>
        </a:p>
      </dgm:t>
    </dgm:pt>
    <dgm:pt modelId="{EB23586B-6E70-4AF6-ABC0-DB5DD309BBBC}" type="sibTrans" cxnId="{DC1CAFEC-9FA8-4527-9886-EBF30628D35C}">
      <dgm:prSet/>
      <dgm:spPr/>
      <dgm:t>
        <a:bodyPr/>
        <a:lstStyle/>
        <a:p>
          <a:endParaRPr lang="en-US"/>
        </a:p>
      </dgm:t>
    </dgm:pt>
    <dgm:pt modelId="{83601CFD-6ED9-4F9E-AAF1-0132CBEC0CC6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Connected Water Purifier</a:t>
          </a:r>
        </a:p>
        <a:p>
          <a:endParaRPr lang="en-US" sz="1050" dirty="0" smtClean="0"/>
        </a:p>
        <a:p>
          <a:r>
            <a:rPr lang="en-US" sz="1200" i="1" dirty="0" smtClean="0"/>
            <a:t>CPG Major in </a:t>
          </a:r>
          <a:r>
            <a:rPr lang="en-US" sz="1200" i="1" dirty="0" err="1" smtClean="0"/>
            <a:t>india</a:t>
          </a:r>
          <a:endParaRPr lang="en-US" sz="1200" i="1" dirty="0"/>
        </a:p>
      </dgm:t>
    </dgm:pt>
    <dgm:pt modelId="{E53B0E3E-4409-4CEC-A696-0D24C6CF2A77}" type="parTrans" cxnId="{8C9B68A3-4E2C-4E1C-8909-8F5FDAEFC0F9}">
      <dgm:prSet/>
      <dgm:spPr/>
      <dgm:t>
        <a:bodyPr/>
        <a:lstStyle/>
        <a:p>
          <a:endParaRPr lang="en-US"/>
        </a:p>
      </dgm:t>
    </dgm:pt>
    <dgm:pt modelId="{39B67FAC-8FDF-4E56-8D6B-23387016FE6B}" type="sibTrans" cxnId="{8C9B68A3-4E2C-4E1C-8909-8F5FDAEFC0F9}">
      <dgm:prSet/>
      <dgm:spPr/>
      <dgm:t>
        <a:bodyPr/>
        <a:lstStyle/>
        <a:p>
          <a:endParaRPr lang="en-US"/>
        </a:p>
      </dgm:t>
    </dgm:pt>
    <dgm:pt modelId="{4FE2A311-1251-4909-A65E-2E46E8C4A71A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C00000"/>
              </a:solidFill>
            </a:rPr>
            <a:t>Energy Management </a:t>
          </a:r>
        </a:p>
        <a:p>
          <a:endParaRPr lang="en-US" sz="1600" b="1" dirty="0" smtClean="0">
            <a:solidFill>
              <a:srgbClr val="C00000"/>
            </a:solidFill>
          </a:endParaRPr>
        </a:p>
        <a:p>
          <a:r>
            <a:rPr lang="en-US" sz="1400" dirty="0" err="1" smtClean="0"/>
            <a:t>Pharma</a:t>
          </a:r>
          <a:r>
            <a:rPr lang="en-US" sz="1400" dirty="0" smtClean="0"/>
            <a:t> major</a:t>
          </a:r>
          <a:endParaRPr lang="en-US" sz="1400" dirty="0"/>
        </a:p>
      </dgm:t>
    </dgm:pt>
    <dgm:pt modelId="{AECA0DA1-8427-4E68-94D7-4AEA3F6D5CE9}" type="parTrans" cxnId="{2FA44A7E-D259-462B-AE42-A0152D5306ED}">
      <dgm:prSet/>
      <dgm:spPr/>
      <dgm:t>
        <a:bodyPr/>
        <a:lstStyle/>
        <a:p>
          <a:endParaRPr lang="en-US"/>
        </a:p>
      </dgm:t>
    </dgm:pt>
    <dgm:pt modelId="{83467082-140A-42D4-8BFC-631E7A80F9D5}" type="sibTrans" cxnId="{2FA44A7E-D259-462B-AE42-A0152D5306ED}">
      <dgm:prSet/>
      <dgm:spPr/>
      <dgm:t>
        <a:bodyPr/>
        <a:lstStyle/>
        <a:p>
          <a:endParaRPr lang="en-US"/>
        </a:p>
      </dgm:t>
    </dgm:pt>
    <dgm:pt modelId="{C660E3EE-18FB-4327-A938-2F37767062C1}" type="pres">
      <dgm:prSet presAssocID="{A0E24C46-D964-48AE-84DD-01764C6E33F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705EEA5-E417-4C4E-8F18-11B470EDEF36}" type="pres">
      <dgm:prSet presAssocID="{C4F4F983-450D-48D4-8FF9-51755B92D422}" presName="Parent" presStyleLbl="node0" presStyleIdx="0" presStyleCnt="1" custScaleX="93800" custScaleY="82004" custLinFactNeighborX="26729" custLinFactNeighborY="22517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8F43EA4B-FEFF-4E98-9239-5EA4AFCE64EF}" type="pres">
      <dgm:prSet presAssocID="{1EF169FC-6C83-436C-9546-F64D11F0FDCA}" presName="Accent1" presStyleCnt="0"/>
      <dgm:spPr/>
    </dgm:pt>
    <dgm:pt modelId="{2600880B-1C97-4EFE-AACB-E033E922C71F}" type="pres">
      <dgm:prSet presAssocID="{1EF169FC-6C83-436C-9546-F64D11F0FDCA}" presName="Accent" presStyleLbl="bgShp" presStyleIdx="0" presStyleCnt="3"/>
      <dgm:spPr/>
    </dgm:pt>
    <dgm:pt modelId="{B6FB241D-24FE-43E3-9150-B932C8EF8E1D}" type="pres">
      <dgm:prSet presAssocID="{1EF169FC-6C83-436C-9546-F64D11F0FDCA}" presName="Child1" presStyleLbl="node1" presStyleIdx="0" presStyleCnt="3" custScaleX="108034" custScaleY="100260" custLinFactX="-59614" custLinFactNeighborX="-100000" custLinFactNeighborY="200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80604-62D5-44F4-8956-8A8254E6263B}" type="pres">
      <dgm:prSet presAssocID="{83601CFD-6ED9-4F9E-AAF1-0132CBEC0CC6}" presName="Accent2" presStyleCnt="0"/>
      <dgm:spPr/>
    </dgm:pt>
    <dgm:pt modelId="{33158D14-0A7E-4729-81E7-A9BFAF81F1E9}" type="pres">
      <dgm:prSet presAssocID="{83601CFD-6ED9-4F9E-AAF1-0132CBEC0CC6}" presName="Accent" presStyleLbl="bgShp" presStyleIdx="1" presStyleCnt="3"/>
      <dgm:spPr/>
    </dgm:pt>
    <dgm:pt modelId="{4EC78577-C5D1-4F97-8E35-11314F7CC340}" type="pres">
      <dgm:prSet presAssocID="{83601CFD-6ED9-4F9E-AAF1-0132CBEC0CC6}" presName="Child2" presStyleLbl="node1" presStyleIdx="1" presStyleCnt="3" custScaleX="95304" custScaleY="81108" custLinFactNeighborX="28567" custLinFactNeighborY="149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16AE05-8BAF-4735-8CB0-901DDD21AB97}" type="pres">
      <dgm:prSet presAssocID="{4FE2A311-1251-4909-A65E-2E46E8C4A71A}" presName="Accent3" presStyleCnt="0"/>
      <dgm:spPr/>
    </dgm:pt>
    <dgm:pt modelId="{F84A2ACF-11BD-4FD0-AE78-3C78E8B3B6CD}" type="pres">
      <dgm:prSet presAssocID="{4FE2A311-1251-4909-A65E-2E46E8C4A71A}" presName="Accent" presStyleLbl="bgShp" presStyleIdx="2" presStyleCnt="3"/>
      <dgm:spPr/>
    </dgm:pt>
    <dgm:pt modelId="{C9C41C08-A269-4013-8FE0-5CBAABBE5DA6}" type="pres">
      <dgm:prSet presAssocID="{4FE2A311-1251-4909-A65E-2E46E8C4A71A}" presName="Child3" presStyleLbl="node1" presStyleIdx="2" presStyleCnt="3" custScaleX="90745" custScaleY="86973" custLinFactNeighborX="-71622" custLinFactNeighborY="-44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A44A7E-D259-462B-AE42-A0152D5306ED}" srcId="{C4F4F983-450D-48D4-8FF9-51755B92D422}" destId="{4FE2A311-1251-4909-A65E-2E46E8C4A71A}" srcOrd="2" destOrd="0" parTransId="{AECA0DA1-8427-4E68-94D7-4AEA3F6D5CE9}" sibTransId="{83467082-140A-42D4-8BFC-631E7A80F9D5}"/>
    <dgm:cxn modelId="{DC1CAFEC-9FA8-4527-9886-EBF30628D35C}" srcId="{C4F4F983-450D-48D4-8FF9-51755B92D422}" destId="{1EF169FC-6C83-436C-9546-F64D11F0FDCA}" srcOrd="0" destOrd="0" parTransId="{AA803A34-65D6-42B1-8301-8065D0B0B91B}" sibTransId="{EB23586B-6E70-4AF6-ABC0-DB5DD309BBBC}"/>
    <dgm:cxn modelId="{4FD9F24F-8CC4-400E-A7B7-36852AEB918E}" type="presOf" srcId="{C4F4F983-450D-48D4-8FF9-51755B92D422}" destId="{7705EEA5-E417-4C4E-8F18-11B470EDEF36}" srcOrd="0" destOrd="0" presId="urn:microsoft.com/office/officeart/2011/layout/HexagonRadial#6"/>
    <dgm:cxn modelId="{8C9B68A3-4E2C-4E1C-8909-8F5FDAEFC0F9}" srcId="{C4F4F983-450D-48D4-8FF9-51755B92D422}" destId="{83601CFD-6ED9-4F9E-AAF1-0132CBEC0CC6}" srcOrd="1" destOrd="0" parTransId="{E53B0E3E-4409-4CEC-A696-0D24C6CF2A77}" sibTransId="{39B67FAC-8FDF-4E56-8D6B-23387016FE6B}"/>
    <dgm:cxn modelId="{325589DC-4812-440D-A876-8BBDA1E7880E}" type="presOf" srcId="{1EF169FC-6C83-436C-9546-F64D11F0FDCA}" destId="{B6FB241D-24FE-43E3-9150-B932C8EF8E1D}" srcOrd="0" destOrd="0" presId="urn:microsoft.com/office/officeart/2011/layout/HexagonRadial#6"/>
    <dgm:cxn modelId="{CE91AD3F-8B43-403E-BA4E-0E720AB63BF5}" srcId="{A0E24C46-D964-48AE-84DD-01764C6E33FE}" destId="{C4F4F983-450D-48D4-8FF9-51755B92D422}" srcOrd="0" destOrd="0" parTransId="{E3420778-F454-4D3C-BDA0-517A15EDDC28}" sibTransId="{8C586A99-B816-45DA-BEFA-E2BD86BBDDA0}"/>
    <dgm:cxn modelId="{3878BB1E-7F95-41FE-959D-C5F1FC5E8426}" type="presOf" srcId="{A0E24C46-D964-48AE-84DD-01764C6E33FE}" destId="{C660E3EE-18FB-4327-A938-2F37767062C1}" srcOrd="0" destOrd="0" presId="urn:microsoft.com/office/officeart/2011/layout/HexagonRadial#6"/>
    <dgm:cxn modelId="{1E7A8B44-3323-4C33-9A06-993A8B31A69C}" type="presOf" srcId="{83601CFD-6ED9-4F9E-AAF1-0132CBEC0CC6}" destId="{4EC78577-C5D1-4F97-8E35-11314F7CC340}" srcOrd="0" destOrd="0" presId="urn:microsoft.com/office/officeart/2011/layout/HexagonRadial#6"/>
    <dgm:cxn modelId="{D45FCEB3-FB46-4A1D-88D2-E3C71D437ADD}" type="presOf" srcId="{4FE2A311-1251-4909-A65E-2E46E8C4A71A}" destId="{C9C41C08-A269-4013-8FE0-5CBAABBE5DA6}" srcOrd="0" destOrd="0" presId="urn:microsoft.com/office/officeart/2011/layout/HexagonRadial#6"/>
    <dgm:cxn modelId="{267E2DD0-8D90-423C-9FC1-40664B6F3484}" type="presParOf" srcId="{C660E3EE-18FB-4327-A938-2F37767062C1}" destId="{7705EEA5-E417-4C4E-8F18-11B470EDEF36}" srcOrd="0" destOrd="0" presId="urn:microsoft.com/office/officeart/2011/layout/HexagonRadial#6"/>
    <dgm:cxn modelId="{360D40B6-301F-44D8-8B59-FCBB204948CC}" type="presParOf" srcId="{C660E3EE-18FB-4327-A938-2F37767062C1}" destId="{8F43EA4B-FEFF-4E98-9239-5EA4AFCE64EF}" srcOrd="1" destOrd="0" presId="urn:microsoft.com/office/officeart/2011/layout/HexagonRadial#6"/>
    <dgm:cxn modelId="{64A4DAFA-9CED-4B4F-9DE5-E3B865D2DEBA}" type="presParOf" srcId="{8F43EA4B-FEFF-4E98-9239-5EA4AFCE64EF}" destId="{2600880B-1C97-4EFE-AACB-E033E922C71F}" srcOrd="0" destOrd="0" presId="urn:microsoft.com/office/officeart/2011/layout/HexagonRadial#6"/>
    <dgm:cxn modelId="{A6F11661-288D-47B2-ABB7-B7883C227261}" type="presParOf" srcId="{C660E3EE-18FB-4327-A938-2F37767062C1}" destId="{B6FB241D-24FE-43E3-9150-B932C8EF8E1D}" srcOrd="2" destOrd="0" presId="urn:microsoft.com/office/officeart/2011/layout/HexagonRadial#6"/>
    <dgm:cxn modelId="{D08C848F-D073-436C-887F-9DAD5ECADAD6}" type="presParOf" srcId="{C660E3EE-18FB-4327-A938-2F37767062C1}" destId="{70280604-62D5-44F4-8956-8A8254E6263B}" srcOrd="3" destOrd="0" presId="urn:microsoft.com/office/officeart/2011/layout/HexagonRadial#6"/>
    <dgm:cxn modelId="{F196BFA5-4816-4453-874D-472E8C659CD0}" type="presParOf" srcId="{70280604-62D5-44F4-8956-8A8254E6263B}" destId="{33158D14-0A7E-4729-81E7-A9BFAF81F1E9}" srcOrd="0" destOrd="0" presId="urn:microsoft.com/office/officeart/2011/layout/HexagonRadial#6"/>
    <dgm:cxn modelId="{710B370E-AA87-417B-A117-E54EED1DE77E}" type="presParOf" srcId="{C660E3EE-18FB-4327-A938-2F37767062C1}" destId="{4EC78577-C5D1-4F97-8E35-11314F7CC340}" srcOrd="4" destOrd="0" presId="urn:microsoft.com/office/officeart/2011/layout/HexagonRadial#6"/>
    <dgm:cxn modelId="{76C3A1DF-FD79-4767-AF2C-B96E0D14390B}" type="presParOf" srcId="{C660E3EE-18FB-4327-A938-2F37767062C1}" destId="{FF16AE05-8BAF-4735-8CB0-901DDD21AB97}" srcOrd="5" destOrd="0" presId="urn:microsoft.com/office/officeart/2011/layout/HexagonRadial#6"/>
    <dgm:cxn modelId="{2B9BE7B5-4EC9-46AE-9CF8-F020B697127A}" type="presParOf" srcId="{FF16AE05-8BAF-4735-8CB0-901DDD21AB97}" destId="{F84A2ACF-11BD-4FD0-AE78-3C78E8B3B6CD}" srcOrd="0" destOrd="0" presId="urn:microsoft.com/office/officeart/2011/layout/HexagonRadial#6"/>
    <dgm:cxn modelId="{43D165E0-E4A6-46B6-B190-25CC83CD231D}" type="presParOf" srcId="{C660E3EE-18FB-4327-A938-2F37767062C1}" destId="{C9C41C08-A269-4013-8FE0-5CBAABBE5DA6}" srcOrd="6" destOrd="0" presId="urn:microsoft.com/office/officeart/2011/layout/HexagonRadial#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5EEA5-E417-4C4E-8F18-11B470EDEF36}">
      <dsp:nvSpPr>
        <dsp:cNvPr id="0" name=""/>
        <dsp:cNvSpPr/>
      </dsp:nvSpPr>
      <dsp:spPr>
        <a:xfrm>
          <a:off x="2086616" y="1596010"/>
          <a:ext cx="2178752" cy="1884708"/>
        </a:xfrm>
        <a:prstGeom prst="hexagon">
          <a:avLst>
            <a:gd name="adj" fmla="val 28570"/>
            <a:gd name="vf" fmla="val 115470"/>
          </a:avLst>
        </a:prstGeom>
        <a:solidFill>
          <a:srgbClr val="C00000"/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IOT for  Operations excellence 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447666" y="1908332"/>
        <a:ext cx="1456652" cy="1260064"/>
      </dsp:txXfrm>
    </dsp:sp>
    <dsp:sp modelId="{B31349F4-8464-4D6A-B442-47417BFF8EF0}">
      <dsp:nvSpPr>
        <dsp:cNvPr id="0" name=""/>
        <dsp:cNvSpPr/>
      </dsp:nvSpPr>
      <dsp:spPr>
        <a:xfrm>
          <a:off x="3513486" y="812438"/>
          <a:ext cx="822036" cy="708293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FB241D-24FE-43E3-9150-B932C8EF8E1D}">
      <dsp:nvSpPr>
        <dsp:cNvPr id="0" name=""/>
        <dsp:cNvSpPr/>
      </dsp:nvSpPr>
      <dsp:spPr>
        <a:xfrm>
          <a:off x="628204" y="914165"/>
          <a:ext cx="1785471" cy="154464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Worker Safety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Major OEM in India </a:t>
          </a:r>
          <a:endParaRPr lang="en-US" sz="1400" kern="1200" dirty="0"/>
        </a:p>
      </dsp:txBody>
      <dsp:txXfrm>
        <a:off x="924095" y="1170145"/>
        <a:ext cx="1193689" cy="1032682"/>
      </dsp:txXfrm>
    </dsp:sp>
    <dsp:sp modelId="{33158D14-0A7E-4729-81E7-A9BFAF81F1E9}">
      <dsp:nvSpPr>
        <dsp:cNvPr id="0" name=""/>
        <dsp:cNvSpPr/>
      </dsp:nvSpPr>
      <dsp:spPr>
        <a:xfrm>
          <a:off x="4472867" y="2136570"/>
          <a:ext cx="822036" cy="708293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0A1EF-503E-473A-877B-CC6FFD2A094D}">
      <dsp:nvSpPr>
        <dsp:cNvPr id="0" name=""/>
        <dsp:cNvSpPr/>
      </dsp:nvSpPr>
      <dsp:spPr>
        <a:xfrm>
          <a:off x="3987348" y="950058"/>
          <a:ext cx="1785471" cy="154464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Filling Efficiency Solution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0" kern="1200" dirty="0" smtClean="0"/>
            <a:t>Paint Major</a:t>
          </a:r>
          <a:endParaRPr lang="en-US" sz="1600" i="0" kern="1200" dirty="0"/>
        </a:p>
      </dsp:txBody>
      <dsp:txXfrm>
        <a:off x="4283239" y="1206038"/>
        <a:ext cx="1193689" cy="1032682"/>
      </dsp:txXfrm>
    </dsp:sp>
    <dsp:sp modelId="{F84A2ACF-11BD-4FD0-AE78-3C78E8B3B6CD}">
      <dsp:nvSpPr>
        <dsp:cNvPr id="0" name=""/>
        <dsp:cNvSpPr/>
      </dsp:nvSpPr>
      <dsp:spPr>
        <a:xfrm>
          <a:off x="3806419" y="3631265"/>
          <a:ext cx="822036" cy="708293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FEB3B-256C-416B-A1FB-1012322C8E50}">
      <dsp:nvSpPr>
        <dsp:cNvPr id="0" name=""/>
        <dsp:cNvSpPr/>
      </dsp:nvSpPr>
      <dsp:spPr>
        <a:xfrm>
          <a:off x="3987348" y="2817764"/>
          <a:ext cx="1785471" cy="154464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Mobile Asset tracking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i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Major OEM in India</a:t>
          </a:r>
          <a:endParaRPr lang="en-US" sz="1400" i="1" kern="1200" dirty="0"/>
        </a:p>
      </dsp:txBody>
      <dsp:txXfrm>
        <a:off x="4283239" y="3073744"/>
        <a:ext cx="1193689" cy="1032682"/>
      </dsp:txXfrm>
    </dsp:sp>
    <dsp:sp modelId="{BE94EB29-ABF2-41FD-B422-1533FB693E16}">
      <dsp:nvSpPr>
        <dsp:cNvPr id="0" name=""/>
        <dsp:cNvSpPr/>
      </dsp:nvSpPr>
      <dsp:spPr>
        <a:xfrm>
          <a:off x="2153223" y="3786420"/>
          <a:ext cx="822036" cy="708293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A31A7-1F68-483B-9A3C-6AF1F5D22F54}">
      <dsp:nvSpPr>
        <dsp:cNvPr id="0" name=""/>
        <dsp:cNvSpPr/>
      </dsp:nvSpPr>
      <dsp:spPr>
        <a:xfrm>
          <a:off x="2349863" y="3768886"/>
          <a:ext cx="1785471" cy="154464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Process &amp; Visual Quality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MRF / MSIL </a:t>
          </a:r>
          <a:endParaRPr lang="en-US" sz="1400" i="1" kern="1200" dirty="0"/>
        </a:p>
      </dsp:txBody>
      <dsp:txXfrm>
        <a:off x="2645754" y="4024866"/>
        <a:ext cx="1193689" cy="1032682"/>
      </dsp:txXfrm>
    </dsp:sp>
    <dsp:sp modelId="{D915363F-C4BE-48E1-91B8-D14FDCB32564}">
      <dsp:nvSpPr>
        <dsp:cNvPr id="0" name=""/>
        <dsp:cNvSpPr/>
      </dsp:nvSpPr>
      <dsp:spPr>
        <a:xfrm>
          <a:off x="1178131" y="2462820"/>
          <a:ext cx="822036" cy="708293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28D1B-4278-442E-95BF-1648B81B0673}">
      <dsp:nvSpPr>
        <dsp:cNvPr id="0" name=""/>
        <dsp:cNvSpPr/>
      </dsp:nvSpPr>
      <dsp:spPr>
        <a:xfrm>
          <a:off x="704776" y="2818827"/>
          <a:ext cx="1785471" cy="154464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Cognitive Planning &amp; Scheduling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Largest Auto OEM</a:t>
          </a:r>
          <a:endParaRPr lang="en-US" sz="1400" kern="1200" dirty="0"/>
        </a:p>
      </dsp:txBody>
      <dsp:txXfrm>
        <a:off x="1000667" y="3074807"/>
        <a:ext cx="1193689" cy="1032682"/>
      </dsp:txXfrm>
    </dsp:sp>
    <dsp:sp modelId="{43A00F44-664A-4454-9060-82A1D937A637}">
      <dsp:nvSpPr>
        <dsp:cNvPr id="0" name=""/>
        <dsp:cNvSpPr/>
      </dsp:nvSpPr>
      <dsp:spPr>
        <a:xfrm>
          <a:off x="2224355" y="0"/>
          <a:ext cx="2079003" cy="1544642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Manufacturing Visibility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i="1" kern="1200" dirty="0" smtClean="0">
              <a:solidFill>
                <a:schemeClr val="tx1"/>
              </a:solidFill>
            </a:rPr>
            <a:t>Transformer major</a:t>
          </a:r>
          <a:endParaRPr lang="en-US" sz="1400" i="1" kern="1200" dirty="0">
            <a:solidFill>
              <a:schemeClr val="tx1"/>
            </a:solidFill>
          </a:endParaRPr>
        </a:p>
      </dsp:txBody>
      <dsp:txXfrm>
        <a:off x="2544707" y="238012"/>
        <a:ext cx="1438299" cy="10686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5EEA5-E417-4C4E-8F18-11B470EDEF36}">
      <dsp:nvSpPr>
        <dsp:cNvPr id="0" name=""/>
        <dsp:cNvSpPr/>
      </dsp:nvSpPr>
      <dsp:spPr>
        <a:xfrm>
          <a:off x="1371601" y="1453331"/>
          <a:ext cx="2107817" cy="1593740"/>
        </a:xfrm>
        <a:prstGeom prst="hexagon">
          <a:avLst>
            <a:gd name="adj" fmla="val 28570"/>
            <a:gd name="vf" fmla="val 115470"/>
          </a:avLst>
        </a:prstGeom>
        <a:solidFill>
          <a:srgbClr val="C00000"/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Other IOT  Connected Solutions 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1699030" y="1700903"/>
        <a:ext cx="1452959" cy="1098596"/>
      </dsp:txXfrm>
    </dsp:sp>
    <dsp:sp modelId="{33158D14-0A7E-4729-81E7-A9BFAF81F1E9}">
      <dsp:nvSpPr>
        <dsp:cNvPr id="0" name=""/>
        <dsp:cNvSpPr/>
      </dsp:nvSpPr>
      <dsp:spPr>
        <a:xfrm>
          <a:off x="3097927" y="1276426"/>
          <a:ext cx="847956" cy="730327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FB241D-24FE-43E3-9150-B932C8EF8E1D}">
      <dsp:nvSpPr>
        <dsp:cNvPr id="0" name=""/>
        <dsp:cNvSpPr/>
      </dsp:nvSpPr>
      <dsp:spPr>
        <a:xfrm>
          <a:off x="0" y="369815"/>
          <a:ext cx="1989216" cy="159709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Connected Car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/>
            <a:t>Largest Auto OEM </a:t>
          </a:r>
          <a:endParaRPr lang="en-US" sz="1400" i="1" kern="1200" dirty="0"/>
        </a:p>
      </dsp:txBody>
      <dsp:txXfrm>
        <a:off x="317864" y="625021"/>
        <a:ext cx="1353488" cy="1086681"/>
      </dsp:txXfrm>
    </dsp:sp>
    <dsp:sp modelId="{F84A2ACF-11BD-4FD0-AE78-3C78E8B3B6CD}">
      <dsp:nvSpPr>
        <dsp:cNvPr id="0" name=""/>
        <dsp:cNvSpPr/>
      </dsp:nvSpPr>
      <dsp:spPr>
        <a:xfrm>
          <a:off x="2410294" y="2818080"/>
          <a:ext cx="847956" cy="730327"/>
        </a:xfrm>
        <a:prstGeom prst="hexagon">
          <a:avLst>
            <a:gd name="adj" fmla="val 28900"/>
            <a:gd name="vf" fmla="val 11547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C78577-C5D1-4F97-8E35-11314F7CC340}">
      <dsp:nvSpPr>
        <dsp:cNvPr id="0" name=""/>
        <dsp:cNvSpPr/>
      </dsp:nvSpPr>
      <dsp:spPr>
        <a:xfrm>
          <a:off x="3166385" y="2367727"/>
          <a:ext cx="1754820" cy="129201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Connected Water Purifier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i="1" kern="1200" dirty="0" smtClean="0"/>
            <a:t>CPG Major in </a:t>
          </a:r>
          <a:r>
            <a:rPr lang="en-US" sz="1200" i="1" kern="1200" dirty="0" err="1" smtClean="0"/>
            <a:t>india</a:t>
          </a:r>
          <a:endParaRPr lang="en-US" sz="1200" i="1" kern="1200" dirty="0"/>
        </a:p>
      </dsp:txBody>
      <dsp:txXfrm>
        <a:off x="3435663" y="2565986"/>
        <a:ext cx="1216264" cy="895493"/>
      </dsp:txXfrm>
    </dsp:sp>
    <dsp:sp modelId="{C9C41C08-A269-4013-8FE0-5CBAABBE5DA6}">
      <dsp:nvSpPr>
        <dsp:cNvPr id="0" name=""/>
        <dsp:cNvSpPr/>
      </dsp:nvSpPr>
      <dsp:spPr>
        <a:xfrm>
          <a:off x="0" y="2350561"/>
          <a:ext cx="1670876" cy="1385438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C00000"/>
              </a:solidFill>
            </a:rPr>
            <a:t>Energy Management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>
            <a:solidFill>
              <a:srgbClr val="C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Pharma</a:t>
          </a:r>
          <a:r>
            <a:rPr lang="en-US" sz="1400" kern="1200" dirty="0" smtClean="0"/>
            <a:t> major</a:t>
          </a:r>
          <a:endParaRPr lang="en-US" sz="1400" kern="1200" dirty="0"/>
        </a:p>
      </dsp:txBody>
      <dsp:txXfrm>
        <a:off x="271180" y="2575415"/>
        <a:ext cx="1128516" cy="935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#5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#6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069C2EF-5889-EA4E-8191-3FB5FA0C83F1}" type="datetimeFigureOut">
              <a:rPr lang="en-US" smtClean="0"/>
              <a:pPr/>
              <a:t>10/26/18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693229E-179C-A941-B232-A84DED82BB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191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defTabSz="1380805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defTabSz="1380805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8CE5C96B-A0BD-4175-98DF-21AADE7197B9}" type="datetimeFigureOut">
              <a:rPr lang="en-US"/>
              <a:pPr>
                <a:defRPr/>
              </a:pPr>
              <a:t>10/26/18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defTabSz="1380805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17288EB-283D-445A-9D14-466F90DB987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14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2463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492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897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1438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288EB-283D-445A-9D14-466F90DB987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1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jpeg"/><Relationship Id="rId12" Type="http://schemas.openxmlformats.org/officeDocument/2006/relationships/image" Target="../media/image15.jpeg"/><Relationship Id="rId13" Type="http://schemas.openxmlformats.org/officeDocument/2006/relationships/image" Target="../media/image16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image" Target="../media/image10.jpeg"/><Relationship Id="rId8" Type="http://schemas.openxmlformats.org/officeDocument/2006/relationships/image" Target="../media/image11.jpeg"/><Relationship Id="rId9" Type="http://schemas.openxmlformats.org/officeDocument/2006/relationships/image" Target="../media/image12.jpeg"/><Relationship Id="rId10" Type="http://schemas.openxmlformats.org/officeDocument/2006/relationships/image" Target="../media/image1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823913" y="3886200"/>
            <a:ext cx="13806487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80" y="2479675"/>
            <a:ext cx="171450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980" y="2556511"/>
            <a:ext cx="11666220" cy="1310640"/>
          </a:xfrm>
        </p:spPr>
        <p:txBody>
          <a:bodyPr anchor="b"/>
          <a:lstStyle>
            <a:lvl1pPr>
              <a:defRPr sz="40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2220" y="4038600"/>
            <a:ext cx="10241280" cy="2103120"/>
          </a:xfrm>
        </p:spPr>
        <p:txBody>
          <a:bodyPr>
            <a:normAutofit/>
          </a:bodyPr>
          <a:lstStyle>
            <a:lvl1pPr marL="0" indent="0" algn="l">
              <a:buNone/>
              <a:defRPr sz="320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96E7A-5F2F-7347-9447-5CCB59AAB0D0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277DB0-120A-4C14-8F10-5631577B53A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71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D409C632-F1AF-B141-B567-AE0080F93077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9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5F31A450-6541-5448-8E98-0E6F3C66E68B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79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7619526"/>
            <a:ext cx="14630400" cy="6100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826" tIns="44414" rIns="88826" bIns="44414" anchor="ctr"/>
          <a:lstStyle>
            <a:lvl1pPr defTabSz="1409700"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defTabSz="1409700"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defTabSz="1409700"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defTabSz="1409700"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defTabSz="1409700"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3270250" indent="-838200" defTabSz="1409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727450" indent="-838200" defTabSz="1409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4184650" indent="-838200" defTabSz="1409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4641850" indent="-838200" defTabSz="14097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520" dirty="0">
              <a:solidFill>
                <a:srgbClr val="FFFFFF"/>
              </a:solidFill>
              <a:latin typeface="Calibri Light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B30048D8-8094-D247-8CD4-ADF8C6E58148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718" y="7699534"/>
            <a:ext cx="3412565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66119F9A-73BC-8448-9AE8-48E55B94A3A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3642659" y="7690964"/>
            <a:ext cx="7315200" cy="477494"/>
          </a:xfrm>
          <a:prstGeom prst="rect">
            <a:avLst/>
          </a:prstGeom>
          <a:noFill/>
          <a:ln>
            <a:noFill/>
          </a:ln>
          <a:extLst/>
        </p:spPr>
        <p:txBody>
          <a:bodyPr lIns="88826" tIns="44414" rIns="88826" bIns="44414">
            <a:spAutoFit/>
          </a:bodyPr>
          <a:lstStyle>
            <a:lvl1pPr defTabSz="1408113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defTabSz="1408113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defTabSz="1408113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defTabSz="1408113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defTabSz="1408113" eaLnBrk="0" hangingPunct="0"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3275013" indent="-842963" defTabSz="14081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732213" indent="-842963" defTabSz="14081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4189413" indent="-842963" defTabSz="14081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646613" indent="-842963" defTabSz="14081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dirty="0">
                <a:solidFill>
                  <a:srgbClr val="606060"/>
                </a:solidFill>
              </a:rPr>
              <a:t>©IBM 2015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320" dirty="0">
                <a:solidFill>
                  <a:srgbClr val="404040"/>
                </a:solidFill>
                <a:ea typeface="Arial" charset="0"/>
              </a:rPr>
              <a:t>IBM Confidential</a:t>
            </a:r>
          </a:p>
        </p:txBody>
      </p:sp>
    </p:spTree>
    <p:extLst>
      <p:ext uri="{BB962C8B-B14F-4D97-AF65-F5344CB8AC3E}">
        <p14:creationId xmlns:p14="http://schemas.microsoft.com/office/powerpoint/2010/main" val="401852132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A5968DE9-7EFB-1946-9D43-9FE2C7113996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36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BBD397D8-C851-814B-862A-882CFEF5A5E3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31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9A4D6709-B4EF-4641-8CFD-BF5C7D3693E8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82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80293" y="2247901"/>
            <a:ext cx="1491131" cy="1489190"/>
          </a:xfrm>
          <a:prstGeom prst="rect">
            <a:avLst/>
          </a:prstGeom>
        </p:spPr>
        <p:txBody>
          <a:bodyPr vert="horz" lIns="162549" tIns="81274" rIns="162549" bIns="81274"/>
          <a:lstStyle/>
          <a:p>
            <a:pPr lvl="0"/>
            <a:r>
              <a:rPr lang="en-US" noProof="0" dirty="0">
                <a:sym typeface="HelvNeue Bold for IBM" charset="0"/>
              </a:rPr>
              <a:t>Drag picture to placeholder or click icon to add</a:t>
            </a:r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533475" y="2247901"/>
            <a:ext cx="1491131" cy="1489190"/>
          </a:xfrm>
          <a:prstGeom prst="rect">
            <a:avLst/>
          </a:prstGeom>
        </p:spPr>
        <p:txBody>
          <a:bodyPr vert="horz" lIns="162549" tIns="81274" rIns="162549" bIns="81274"/>
          <a:lstStyle/>
          <a:p>
            <a:pPr lvl="0"/>
            <a:r>
              <a:rPr lang="en-US" noProof="0" dirty="0">
                <a:sym typeface="HelvNeue Bold for IBM" charset="0"/>
              </a:rPr>
              <a:t>Drag picture to placeholder or click icon to add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586660" y="2247901"/>
            <a:ext cx="1491131" cy="1489190"/>
          </a:xfrm>
          <a:prstGeom prst="rect">
            <a:avLst/>
          </a:prstGeom>
        </p:spPr>
        <p:txBody>
          <a:bodyPr vert="horz" lIns="162549" tIns="81274" rIns="162549" bIns="81274"/>
          <a:lstStyle/>
          <a:p>
            <a:pPr lvl="0"/>
            <a:r>
              <a:rPr lang="en-US" noProof="0" dirty="0">
                <a:sym typeface="HelvNeue Bold for IBM" charset="0"/>
              </a:rPr>
              <a:t>Drag picture to placeholder or click icon to add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9639845" y="2247901"/>
            <a:ext cx="1491131" cy="1489190"/>
          </a:xfrm>
          <a:prstGeom prst="rect">
            <a:avLst/>
          </a:prstGeom>
        </p:spPr>
        <p:txBody>
          <a:bodyPr vert="horz" lIns="162549" tIns="81274" rIns="162549" bIns="81274"/>
          <a:lstStyle/>
          <a:p>
            <a:pPr lvl="0"/>
            <a:r>
              <a:rPr lang="en-US" noProof="0" dirty="0">
                <a:sym typeface="HelvNeue Bold for IBM" charset="0"/>
              </a:rPr>
              <a:t>Drag picture to placeholder or click icon to add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2693031" y="2247901"/>
            <a:ext cx="1491131" cy="1489190"/>
          </a:xfrm>
          <a:prstGeom prst="rect">
            <a:avLst/>
          </a:prstGeom>
        </p:spPr>
        <p:txBody>
          <a:bodyPr vert="horz" lIns="162549" tIns="81274" rIns="162549" bIns="81274"/>
          <a:lstStyle/>
          <a:p>
            <a:pPr lvl="0"/>
            <a:r>
              <a:rPr lang="en-US" noProof="0" dirty="0">
                <a:sym typeface="HelvNeue Bold for IBM" charset="0"/>
              </a:rPr>
              <a:t>Drag picture to placeholder or click icon to add</a:t>
            </a:r>
          </a:p>
        </p:txBody>
      </p:sp>
      <p:sp>
        <p:nvSpPr>
          <p:cNvPr id="10" name="Shape 20"/>
          <p:cNvSpPr>
            <a:spLocks noGrp="1"/>
          </p:cNvSpPr>
          <p:nvPr>
            <p:ph type="sldNum" sz="quarter" idx="15"/>
          </p:nvPr>
        </p:nvSpPr>
        <p:spPr>
          <a:xfrm>
            <a:off x="13891736" y="7768115"/>
            <a:ext cx="170021" cy="192881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490050">
              <a:defRPr sz="1320">
                <a:solidFill>
                  <a:srgbClr val="959AA2"/>
                </a:solidFill>
                <a:latin typeface="HelvNeue Roman for IBM" charset="0"/>
                <a:cs typeface="HelvNeue Bold for IBM" charset="0"/>
                <a:sym typeface="HelvNeue Bold for IBM" charset="0"/>
              </a:defRPr>
            </a:lvl1pPr>
          </a:lstStyle>
          <a:p>
            <a:pPr>
              <a:defRPr/>
            </a:pPr>
            <a:fld id="{340D8B6C-494B-0146-94FB-05B75FF726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49359846-163D-F64C-A671-E8366D4025A7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89797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731520" y="7894320"/>
            <a:ext cx="8900160" cy="294640"/>
          </a:xfrm>
          <a:prstGeom prst="rect">
            <a:avLst/>
          </a:prstGeom>
        </p:spPr>
        <p:txBody>
          <a:bodyPr lIns="146300" tIns="73150" rIns="146300" bIns="73150"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3613311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00B2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06040" y="0"/>
            <a:ext cx="9258301" cy="8229600"/>
          </a:xfrm>
          <a:prstGeom prst="rect">
            <a:avLst/>
          </a:prstGeom>
        </p:spPr>
        <p:txBody>
          <a:bodyPr vert="horz" lIns="51435" tIns="25718" rIns="51435" bIns="25718" anchor="ctr"/>
          <a:lstStyle>
            <a:lvl1pPr marL="0" indent="0" algn="l">
              <a:buFont typeface="Arial"/>
              <a:buNone/>
              <a:defRPr sz="6000">
                <a:solidFill>
                  <a:srgbClr val="FFFFFF"/>
                </a:solidFill>
              </a:defRPr>
            </a:lvl1pPr>
            <a:lvl2pPr marL="288026" indent="0">
              <a:buNone/>
              <a:defRPr>
                <a:solidFill>
                  <a:srgbClr val="00B2EF"/>
                </a:solidFill>
              </a:defRPr>
            </a:lvl2pPr>
            <a:lvl3pPr marL="493758" indent="0">
              <a:buNone/>
              <a:defRPr>
                <a:solidFill>
                  <a:srgbClr val="00B2EF"/>
                </a:solidFill>
              </a:defRPr>
            </a:lvl3pPr>
            <a:lvl4pPr marL="699493" indent="0">
              <a:buNone/>
              <a:defRPr>
                <a:solidFill>
                  <a:srgbClr val="00B2EF"/>
                </a:solidFill>
              </a:defRPr>
            </a:lvl4pPr>
            <a:lvl5pPr marL="905224" indent="0">
              <a:buNone/>
              <a:defRPr>
                <a:solidFill>
                  <a:srgbClr val="00B2EF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567941" y="2734488"/>
            <a:ext cx="9296400" cy="706365"/>
          </a:xfrm>
          <a:prstGeom prst="rect">
            <a:avLst/>
          </a:prstGeom>
        </p:spPr>
        <p:txBody>
          <a:bodyPr vert="horz"/>
          <a:lstStyle>
            <a:lvl1pPr>
              <a:defRPr lang="en-US" sz="3600" spc="320" dirty="0">
                <a:solidFill>
                  <a:srgbClr val="000000"/>
                </a:solidFill>
                <a:latin typeface="HelvNeue Bold for IBM"/>
                <a:ea typeface="HelvNeue Bold for IBM"/>
                <a:cs typeface="HelvNeue Bold for IBM"/>
                <a:sym typeface="Helvetica Neue Light"/>
              </a:defRPr>
            </a:lvl1pPr>
          </a:lstStyle>
          <a:p>
            <a:pPr lvl="0"/>
            <a:r>
              <a:rPr lang="en-US" dirty="0"/>
              <a:t>ADD TEXT HERE:</a:t>
            </a:r>
          </a:p>
        </p:txBody>
      </p:sp>
    </p:spTree>
    <p:extLst>
      <p:ext uri="{BB962C8B-B14F-4D97-AF65-F5344CB8AC3E}">
        <p14:creationId xmlns:p14="http://schemas.microsoft.com/office/powerpoint/2010/main" val="68601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black">
          <a:xfrm>
            <a:off x="12143741" y="7844851"/>
            <a:ext cx="2194560" cy="22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6963" tIns="73495" rIns="146963" bIns="73495"/>
          <a:lstStyle/>
          <a:p>
            <a:pPr algn="r" eaLnBrk="1" hangingPunct="1"/>
            <a:r>
              <a:rPr lang="en-US" altLang="ja-JP" sz="1300" dirty="0"/>
              <a:t>© </a:t>
            </a:r>
            <a:r>
              <a:rPr lang="en-US" altLang="ja-JP" sz="1300" dirty="0" smtClean="0"/>
              <a:t>2016 </a:t>
            </a:r>
            <a:r>
              <a:rPr lang="en-US" altLang="ja-JP" sz="1300" dirty="0"/>
              <a:t>IBM Corporation</a:t>
            </a:r>
            <a:endParaRPr lang="en-US" altLang="ja-JP" dirty="0"/>
          </a:p>
        </p:txBody>
      </p:sp>
      <p:sp>
        <p:nvSpPr>
          <p:cNvPr id="4" name="AutoShape 18" descr="http://www.kobelco.co.jp/common/img/logo_e.gif"/>
          <p:cNvSpPr>
            <a:spLocks noChangeAspect="1" noChangeArrowheads="1"/>
          </p:cNvSpPr>
          <p:nvPr/>
        </p:nvSpPr>
        <p:spPr bwMode="auto">
          <a:xfrm>
            <a:off x="7089143" y="3931920"/>
            <a:ext cx="4521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947" tIns="72985" rIns="145947" bIns="72985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900" smtClean="0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5" name="AutoShape 19" descr="http://www.kobelco.co.jp/common/img/logo_e.gif"/>
          <p:cNvSpPr>
            <a:spLocks noChangeAspect="1" noChangeArrowheads="1"/>
          </p:cNvSpPr>
          <p:nvPr/>
        </p:nvSpPr>
        <p:spPr bwMode="auto">
          <a:xfrm>
            <a:off x="7089143" y="3931920"/>
            <a:ext cx="4521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947" tIns="72985" rIns="145947" bIns="72985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900" smtClean="0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6" name="AutoShape 20" descr="http://www.kobelco.co.jp/common/img/logo_e.gif"/>
          <p:cNvSpPr>
            <a:spLocks noChangeAspect="1" noChangeArrowheads="1"/>
          </p:cNvSpPr>
          <p:nvPr/>
        </p:nvSpPr>
        <p:spPr bwMode="auto">
          <a:xfrm>
            <a:off x="7089143" y="3931920"/>
            <a:ext cx="4521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947" tIns="72985" rIns="145947" bIns="72985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900" smtClean="0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7" name="AutoShape 21" descr="http://www.kobelco.co.jp/common/img/logo_e.gif"/>
          <p:cNvSpPr>
            <a:spLocks noChangeAspect="1" noChangeArrowheads="1"/>
          </p:cNvSpPr>
          <p:nvPr/>
        </p:nvSpPr>
        <p:spPr bwMode="auto">
          <a:xfrm>
            <a:off x="7089143" y="3931920"/>
            <a:ext cx="45212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947" tIns="72985" rIns="145947" bIns="72985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900" smtClean="0"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8" name="Picture 16" descr="5300_IBMpos_black_PPT_bkg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96214" y="263879"/>
            <a:ext cx="857986" cy="37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18"/>
          <p:cNvCxnSpPr>
            <a:cxnSpLocks noChangeShapeType="1"/>
          </p:cNvCxnSpPr>
          <p:nvPr userDrawn="1"/>
        </p:nvCxnSpPr>
        <p:spPr bwMode="auto">
          <a:xfrm>
            <a:off x="287103" y="735330"/>
            <a:ext cx="139420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8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82" y="1554480"/>
            <a:ext cx="13733781" cy="2413636"/>
          </a:xfrm>
        </p:spPr>
        <p:txBody>
          <a:bodyPr anchor="b"/>
          <a:lstStyle>
            <a:lvl1pPr algn="l">
              <a:defRPr sz="5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Click to edit Master title style</a:t>
            </a:r>
          </a:p>
        </p:txBody>
      </p:sp>
      <p:grpSp>
        <p:nvGrpSpPr>
          <p:cNvPr id="12" name="Group 2"/>
          <p:cNvGrpSpPr>
            <a:grpSpLocks/>
          </p:cNvGrpSpPr>
          <p:nvPr userDrawn="1"/>
        </p:nvGrpSpPr>
        <p:grpSpPr bwMode="auto">
          <a:xfrm>
            <a:off x="583586" y="4041619"/>
            <a:ext cx="13431778" cy="3613385"/>
            <a:chOff x="346075" y="4037013"/>
            <a:chExt cx="8230331" cy="2453669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46076" y="4037013"/>
              <a:ext cx="8230330" cy="2441575"/>
            </a:xfrm>
            <a:prstGeom prst="rect">
              <a:avLst/>
            </a:prstGeom>
            <a:noFill/>
            <a:ln w="28575">
              <a:solidFill>
                <a:srgbClr val="336699"/>
              </a:solidFill>
              <a:miter lim="800000"/>
              <a:headEnd/>
              <a:tailEnd/>
            </a:ln>
            <a:effectLst>
              <a:prstShdw prst="shdw17" dist="17961" dir="2700000">
                <a:srgbClr val="1F3D5C">
                  <a:alpha val="74997"/>
                </a:srgb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" name="Picture 2" descr="https://encrypted-tbn0.gstatic.com/images?q=tbn:ANd9GcTtdEnaf5oYFtoiSrjezqaxrabUtOU2kw00YzUR7CPIYyg20UHV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" y="4037014"/>
              <a:ext cx="1603911" cy="1067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 descr="https://encrypted-tbn0.gstatic.com/images?q=tbn:ANd9GcSqCoE4xeGP_bBsuOjzCGAwv0gUONoKqpvZCelS7Jl06R8wWLaHG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9986" y="4037013"/>
              <a:ext cx="1595389" cy="1067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6" descr="https://encrypted-tbn1.gstatic.com/images?q=tbn:ANd9GcTomVcJeqdwcOxQEq3H7B6NgivDJLIiBpRBXMVAeuHQ4RmYs8-2GQ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" y="5104343"/>
              <a:ext cx="1603911" cy="1386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4" descr="https://encrypted-tbn2.gstatic.com/images?q=tbn:ANd9GcSFJKrdEsZ3lo7j2mWkcPB5PcFd8wc1_YNEmSjbYBmSnN5MPxckYA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9986" y="5104344"/>
              <a:ext cx="1583753" cy="1374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6" descr="https://encrypted-tbn0.gstatic.com/images?q=tbn:ANd9GcTBVVFT2QkGLk_eg2QIAEy4xcZ5QHyzHE-Pn2_wJZd-VHHKcZkKew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3845" y="4037013"/>
              <a:ext cx="1736446" cy="1067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4" descr="https://encrypted-tbn2.gstatic.com/images?q=tbn:ANd9GcRNeaOIHx10y7SVIdjVK0jpgjnEljsnWQO6vcZ0QEGWjj9dDeo6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376" y="4037014"/>
              <a:ext cx="1401198" cy="1074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6" descr="https://encrypted-tbn2.gstatic.com/images?q=tbn:ANd9GcS6KNMntdzAejiygAEv6jNhFEL72WoT2ASK225I-iUW0TqePeQhuA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3739" y="5104343"/>
              <a:ext cx="2023427" cy="1386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18" descr="https://encrypted-tbn3.gstatic.com/images?q=tbn:ANd9GcQjkOic24PWPA8Hc7ZjI_Hb5xdewvIOgZTLR3Ow8og4jWtdiCHW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7166" y="5104342"/>
              <a:ext cx="2065394" cy="1386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0" descr="The miners were hit with tonnes of muck while working the night shift at the 3,000-foot level of the mine. This photo was taken Oct. 28, months after the accident site was cleared.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0291" y="4037013"/>
              <a:ext cx="1896114" cy="1067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1" descr="http://www.miningwatch.ca/sites/miningwatch.ca/files/updir/images/Big_Nickel.jpg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7657" y="5085598"/>
              <a:ext cx="978749" cy="1405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8610" name="Picture 2" descr="http://farm5.static.flickr.com/4010/4348051171_6299ce34c2.jpg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04794" y="4032403"/>
            <a:ext cx="5067638" cy="360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10"/>
          <p:cNvGrpSpPr>
            <a:grpSpLocks/>
          </p:cNvGrpSpPr>
          <p:nvPr userDrawn="1"/>
        </p:nvGrpSpPr>
        <p:grpSpPr bwMode="auto">
          <a:xfrm>
            <a:off x="393251" y="3957450"/>
            <a:ext cx="14087302" cy="3615718"/>
            <a:chOff x="137" y="2308"/>
            <a:chExt cx="5460" cy="1399"/>
          </a:xfrm>
        </p:grpSpPr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137" y="2308"/>
              <a:ext cx="858" cy="288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37" y="2862"/>
              <a:ext cx="858" cy="289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160" y="3419"/>
              <a:ext cx="269" cy="288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4739" y="2308"/>
              <a:ext cx="858" cy="288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4734" y="2862"/>
              <a:ext cx="858" cy="289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5328" y="3419"/>
              <a:ext cx="269" cy="288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1282" y="2308"/>
              <a:ext cx="2862" cy="288"/>
            </a:xfrm>
            <a:custGeom>
              <a:avLst/>
              <a:gdLst>
                <a:gd name="T0" fmla="*/ 0 w 2880"/>
                <a:gd name="T1" fmla="*/ 0 h 288"/>
                <a:gd name="T2" fmla="*/ 0 w 2880"/>
                <a:gd name="T3" fmla="*/ 288 h 288"/>
                <a:gd name="T4" fmla="*/ 2256 w 2880"/>
                <a:gd name="T5" fmla="*/ 288 h 288"/>
                <a:gd name="T6" fmla="*/ 2222 w 2880"/>
                <a:gd name="T7" fmla="*/ 256 h 288"/>
                <a:gd name="T8" fmla="*/ 2083 w 2880"/>
                <a:gd name="T9" fmla="*/ 134 h 288"/>
                <a:gd name="T10" fmla="*/ 1904 w 2880"/>
                <a:gd name="T11" fmla="*/ 46 h 288"/>
                <a:gd name="T12" fmla="*/ 1747 w 2880"/>
                <a:gd name="T13" fmla="*/ 10 h 288"/>
                <a:gd name="T14" fmla="*/ 1654 w 2880"/>
                <a:gd name="T15" fmla="*/ 0 h 288"/>
                <a:gd name="T16" fmla="*/ 0 w 2880"/>
                <a:gd name="T17" fmla="*/ 0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80"/>
                <a:gd name="T28" fmla="*/ 0 h 288"/>
                <a:gd name="T29" fmla="*/ 2880 w 2880"/>
                <a:gd name="T30" fmla="*/ 288 h 2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80" h="288">
                  <a:moveTo>
                    <a:pt x="0" y="0"/>
                  </a:moveTo>
                  <a:lnTo>
                    <a:pt x="0" y="288"/>
                  </a:lnTo>
                  <a:lnTo>
                    <a:pt x="2880" y="288"/>
                  </a:lnTo>
                  <a:lnTo>
                    <a:pt x="2838" y="256"/>
                  </a:lnTo>
                  <a:cubicBezTo>
                    <a:pt x="2838" y="256"/>
                    <a:pt x="2728" y="169"/>
                    <a:pt x="2660" y="134"/>
                  </a:cubicBezTo>
                  <a:cubicBezTo>
                    <a:pt x="2592" y="99"/>
                    <a:pt x="2502" y="67"/>
                    <a:pt x="2430" y="46"/>
                  </a:cubicBezTo>
                  <a:cubicBezTo>
                    <a:pt x="2358" y="25"/>
                    <a:pt x="2283" y="18"/>
                    <a:pt x="2230" y="10"/>
                  </a:cubicBezTo>
                  <a:lnTo>
                    <a:pt x="2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18"/>
            <p:cNvSpPr>
              <a:spLocks/>
            </p:cNvSpPr>
            <p:nvPr/>
          </p:nvSpPr>
          <p:spPr bwMode="auto">
            <a:xfrm>
              <a:off x="1282" y="2862"/>
              <a:ext cx="3174" cy="291"/>
            </a:xfrm>
            <a:custGeom>
              <a:avLst/>
              <a:gdLst>
                <a:gd name="T0" fmla="*/ 0 w 3194"/>
                <a:gd name="T1" fmla="*/ 0 h 290"/>
                <a:gd name="T2" fmla="*/ 0 w 3194"/>
                <a:gd name="T3" fmla="*/ 327 h 290"/>
                <a:gd name="T4" fmla="*/ 2500 w 3194"/>
                <a:gd name="T5" fmla="*/ 329 h 290"/>
                <a:gd name="T6" fmla="*/ 2495 w 3194"/>
                <a:gd name="T7" fmla="*/ 295 h 290"/>
                <a:gd name="T8" fmla="*/ 2473 w 3194"/>
                <a:gd name="T9" fmla="*/ 185 h 290"/>
                <a:gd name="T10" fmla="*/ 2441 w 3194"/>
                <a:gd name="T11" fmla="*/ 34 h 290"/>
                <a:gd name="T12" fmla="*/ 2430 w 3194"/>
                <a:gd name="T13" fmla="*/ 2 h 290"/>
                <a:gd name="T14" fmla="*/ 0 w 3194"/>
                <a:gd name="T15" fmla="*/ 0 h 2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94"/>
                <a:gd name="T25" fmla="*/ 0 h 290"/>
                <a:gd name="T26" fmla="*/ 3194 w 3194"/>
                <a:gd name="T27" fmla="*/ 290 h 2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94" h="290">
                  <a:moveTo>
                    <a:pt x="0" y="0"/>
                  </a:moveTo>
                  <a:lnTo>
                    <a:pt x="0" y="288"/>
                  </a:lnTo>
                  <a:lnTo>
                    <a:pt x="3194" y="290"/>
                  </a:lnTo>
                  <a:lnTo>
                    <a:pt x="3188" y="256"/>
                  </a:lnTo>
                  <a:cubicBezTo>
                    <a:pt x="3182" y="232"/>
                    <a:pt x="3172" y="183"/>
                    <a:pt x="3160" y="146"/>
                  </a:cubicBezTo>
                  <a:cubicBezTo>
                    <a:pt x="3146" y="103"/>
                    <a:pt x="3128" y="58"/>
                    <a:pt x="3118" y="34"/>
                  </a:cubicBezTo>
                  <a:lnTo>
                    <a:pt x="310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19"/>
            <p:cNvSpPr>
              <a:spLocks/>
            </p:cNvSpPr>
            <p:nvPr/>
          </p:nvSpPr>
          <p:spPr bwMode="auto">
            <a:xfrm>
              <a:off x="3595" y="3417"/>
              <a:ext cx="916" cy="290"/>
            </a:xfrm>
            <a:custGeom>
              <a:avLst/>
              <a:gdLst>
                <a:gd name="T0" fmla="*/ 0 w 3194"/>
                <a:gd name="T1" fmla="*/ 290 h 290"/>
                <a:gd name="T2" fmla="*/ 0 w 3194"/>
                <a:gd name="T3" fmla="*/ 2 h 290"/>
                <a:gd name="T4" fmla="*/ 0 w 3194"/>
                <a:gd name="T5" fmla="*/ 0 h 290"/>
                <a:gd name="T6" fmla="*/ 0 w 3194"/>
                <a:gd name="T7" fmla="*/ 156 h 290"/>
                <a:gd name="T8" fmla="*/ 0 w 3194"/>
                <a:gd name="T9" fmla="*/ 254 h 290"/>
                <a:gd name="T10" fmla="*/ 0 w 3194"/>
                <a:gd name="T11" fmla="*/ 290 h 290"/>
                <a:gd name="T12" fmla="*/ 0 w 3194"/>
                <a:gd name="T13" fmla="*/ 290 h 2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94"/>
                <a:gd name="T22" fmla="*/ 0 h 290"/>
                <a:gd name="T23" fmla="*/ 3194 w 3194"/>
                <a:gd name="T24" fmla="*/ 290 h 29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94" h="290">
                  <a:moveTo>
                    <a:pt x="0" y="290"/>
                  </a:moveTo>
                  <a:lnTo>
                    <a:pt x="0" y="2"/>
                  </a:lnTo>
                  <a:lnTo>
                    <a:pt x="3194" y="0"/>
                  </a:lnTo>
                  <a:lnTo>
                    <a:pt x="3176" y="156"/>
                  </a:lnTo>
                  <a:cubicBezTo>
                    <a:pt x="3169" y="198"/>
                    <a:pt x="3162" y="232"/>
                    <a:pt x="3150" y="254"/>
                  </a:cubicBezTo>
                  <a:lnTo>
                    <a:pt x="3140" y="29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20"/>
            <p:cNvSpPr>
              <a:spLocks noChangeArrowheads="1"/>
            </p:cNvSpPr>
            <p:nvPr/>
          </p:nvSpPr>
          <p:spPr bwMode="auto">
            <a:xfrm>
              <a:off x="1877" y="3419"/>
              <a:ext cx="858" cy="288"/>
            </a:xfrm>
            <a:prstGeom prst="rect">
              <a:avLst/>
            </a:prstGeom>
            <a:solidFill>
              <a:srgbClr val="FEFFFE">
                <a:alpha val="4901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707297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 flipH="1">
            <a:off x="0" y="609600"/>
            <a:ext cx="13258800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8" y="30163"/>
            <a:ext cx="696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12957048" cy="1158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2EE4C-501D-4B4C-A595-DD5CF37FA79D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177F8E-3B53-4C83-AAEE-098921EBA9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1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599" y="762000"/>
            <a:ext cx="11658601" cy="1158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DF54-1AC8-6E48-A093-C35326EEF5DF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177F8E-3B53-4C83-AAEE-098921EBA9F4}" type="slidenum">
              <a:rPr lang="en-US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0" y="609600"/>
            <a:ext cx="13258800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8" y="30163"/>
            <a:ext cx="696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81700" y="30163"/>
            <a:ext cx="1181100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8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62000"/>
            <a:ext cx="12954000" cy="1158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20875"/>
            <a:ext cx="672084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0D4D0-39D3-534C-940B-00579F7FF2CA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177F8E-3B53-4C83-AAEE-098921EBA9F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7177881" y="1920875"/>
            <a:ext cx="672084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0" y="609600"/>
            <a:ext cx="13258800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1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8" y="30163"/>
            <a:ext cx="696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81700" y="30163"/>
            <a:ext cx="1181100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9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362" y="762000"/>
            <a:ext cx="11658600" cy="1158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20875"/>
            <a:ext cx="672084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B798B-DDC1-434B-B73B-5790EA6504C3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177F8E-3B53-4C83-AAEE-098921EBA9F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7177881" y="1920875"/>
            <a:ext cx="672084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0" y="609600"/>
            <a:ext cx="13258800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1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8" y="30163"/>
            <a:ext cx="696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81700" y="30163"/>
            <a:ext cx="1181100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95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180" y="762000"/>
            <a:ext cx="11658600" cy="1158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20875"/>
            <a:ext cx="448056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11543-B37B-4F4D-A3D0-C3554D1D7711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177F8E-3B53-4C83-AAEE-098921EBA9F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9414034" y="1920875"/>
            <a:ext cx="448056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935616" y="1920875"/>
            <a:ext cx="4480560" cy="5430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0" y="609600"/>
            <a:ext cx="13258800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2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8" y="30163"/>
            <a:ext cx="696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81700" y="30163"/>
            <a:ext cx="1181100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6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ient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6858000" y="3090863"/>
            <a:ext cx="29718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1500" dirty="0"/>
              <a:t>+</a:t>
            </a:r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2511425"/>
            <a:ext cx="3095625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3429000" y="2753773"/>
            <a:ext cx="3200400" cy="25364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08C0A-4961-614E-8727-7901C9660ED7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19A8AA9E-1AA0-49C2-B5C0-5E137340E2FC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81700" y="30163"/>
            <a:ext cx="1181100" cy="55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6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81700" y="30163"/>
            <a:ext cx="1181100" cy="552036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 flipH="1">
            <a:off x="0" y="609600"/>
            <a:ext cx="13258800" cy="0"/>
          </a:xfrm>
          <a:prstGeom prst="line">
            <a:avLst/>
          </a:prstGeom>
          <a:noFill/>
          <a:ln w="6350" cap="flat">
            <a:solidFill>
              <a:schemeClr val="bg1">
                <a:lumMod val="75000"/>
              </a:schemeClr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8" y="30163"/>
            <a:ext cx="6969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304688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466165" y="7699534"/>
            <a:ext cx="3415553" cy="438626"/>
          </a:xfrm>
          <a:prstGeom prst="rect">
            <a:avLst/>
          </a:prstGeom>
        </p:spPr>
        <p:txBody>
          <a:bodyPr vert="horz" wrap="square" lIns="140987" tIns="70493" rIns="140987" bIns="70493" numCol="1" anchor="ctr" anchorCtr="0" compatLnSpc="1">
            <a:prstTxWarp prst="textNoShape">
              <a:avLst/>
            </a:prstTxWarp>
          </a:bodyPr>
          <a:lstStyle>
            <a:lvl1pPr>
              <a:defRPr sz="1320">
                <a:solidFill>
                  <a:srgbClr val="929292"/>
                </a:solidFill>
                <a:latin typeface="Calibri Light" charset="0"/>
                <a:cs typeface="Arial" charset="0"/>
              </a:defRPr>
            </a:lvl1pPr>
          </a:lstStyle>
          <a:p>
            <a:fld id="{EB10604F-8F1A-DD46-A844-34657AEAAC65}" type="datetime1">
              <a:rPr lang="en-US" smtClean="0"/>
              <a:t>10/26/18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0"/>
            <a:ext cx="1295704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7848600"/>
            <a:ext cx="146304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3062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20875"/>
            <a:ext cx="13441363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725" y="7901940"/>
            <a:ext cx="3414713" cy="27432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 defTabSz="1306220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2B8B35-8712-0E44-AD42-746DAC092A1E}" type="datetime1">
              <a:rPr lang="en-US" smtClean="0"/>
              <a:t>10/26/18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438" y="7901940"/>
            <a:ext cx="3413125" cy="274320"/>
          </a:xfrm>
          <a:prstGeom prst="rect">
            <a:avLst/>
          </a:prstGeom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29292"/>
                </a:solidFill>
                <a:latin typeface="Calibri Light" panose="020F0302020204030204" pitchFamily="34" charset="0"/>
              </a:defRPr>
            </a:lvl1pPr>
          </a:lstStyle>
          <a:p>
            <a:fld id="{BDA1C353-5D38-4C5C-8D25-B1ED6D5DE95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7900601"/>
            <a:ext cx="73152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3049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200" dirty="0">
                <a:solidFill>
                  <a:srgbClr val="606060"/>
                </a:solidFill>
              </a:rPr>
              <a:t>IBM</a:t>
            </a:r>
            <a:r>
              <a:rPr lang="en-US" sz="1200" baseline="0" dirty="0">
                <a:solidFill>
                  <a:srgbClr val="606060"/>
                </a:solidFill>
              </a:rPr>
              <a:t> Confidential – For use with Batesville - </a:t>
            </a:r>
            <a:r>
              <a:rPr lang="en-US" sz="1200" dirty="0">
                <a:solidFill>
                  <a:srgbClr val="606060"/>
                </a:solidFill>
              </a:rPr>
              <a:t>Please do not distribute without permission. ©IBM 2016</a:t>
            </a:r>
            <a:r>
              <a:rPr lang="en-US" sz="1200" baseline="0" dirty="0">
                <a:solidFill>
                  <a:srgbClr val="606060"/>
                </a:solidFill>
              </a:rPr>
              <a:t> </a:t>
            </a:r>
            <a:endParaRPr lang="en-US" sz="1200" dirty="0">
              <a:solidFill>
                <a:srgbClr val="6060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2" r:id="rId3"/>
    <p:sldLayoutId id="2147483690" r:id="rId4"/>
    <p:sldLayoutId id="2147483693" r:id="rId5"/>
    <p:sldLayoutId id="2147483691" r:id="rId6"/>
    <p:sldLayoutId id="2147483689" r:id="rId7"/>
    <p:sldLayoutId id="2147483694" r:id="rId8"/>
    <p:sldLayoutId id="2147483748" r:id="rId9"/>
    <p:sldLayoutId id="2147483749" r:id="rId10"/>
    <p:sldLayoutId id="2147483750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52" r:id="rId17"/>
    <p:sldLayoutId id="2147483753" r:id="rId18"/>
    <p:sldLayoutId id="2147483754" r:id="rId19"/>
  </p:sldLayoutIdLst>
  <p:hf hdr="0" ftr="0" dt="0"/>
  <p:txStyles>
    <p:titleStyle>
      <a:lvl1pPr algn="l" defTabSz="1304925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262626"/>
          </a:solidFill>
          <a:latin typeface="Calibri Light" pitchFamily="34" charset="0"/>
          <a:ea typeface="+mj-ea"/>
          <a:cs typeface="+mj-cs"/>
        </a:defRPr>
      </a:lvl1pPr>
      <a:lvl2pPr algn="l" defTabSz="1304925" rtl="0" eaLnBrk="1" fontAlgn="base" hangingPunct="1">
        <a:spcBef>
          <a:spcPct val="0"/>
        </a:spcBef>
        <a:spcAft>
          <a:spcPct val="0"/>
        </a:spcAft>
        <a:defRPr sz="3200">
          <a:solidFill>
            <a:srgbClr val="262626"/>
          </a:solidFill>
          <a:latin typeface="Calibri Light" pitchFamily="34" charset="0"/>
        </a:defRPr>
      </a:lvl2pPr>
      <a:lvl3pPr algn="l" defTabSz="1304925" rtl="0" eaLnBrk="1" fontAlgn="base" hangingPunct="1">
        <a:spcBef>
          <a:spcPct val="0"/>
        </a:spcBef>
        <a:spcAft>
          <a:spcPct val="0"/>
        </a:spcAft>
        <a:defRPr sz="3200">
          <a:solidFill>
            <a:srgbClr val="262626"/>
          </a:solidFill>
          <a:latin typeface="Calibri Light" pitchFamily="34" charset="0"/>
        </a:defRPr>
      </a:lvl3pPr>
      <a:lvl4pPr algn="l" defTabSz="1304925" rtl="0" eaLnBrk="1" fontAlgn="base" hangingPunct="1">
        <a:spcBef>
          <a:spcPct val="0"/>
        </a:spcBef>
        <a:spcAft>
          <a:spcPct val="0"/>
        </a:spcAft>
        <a:defRPr sz="3200">
          <a:solidFill>
            <a:srgbClr val="262626"/>
          </a:solidFill>
          <a:latin typeface="Calibri Light" pitchFamily="34" charset="0"/>
        </a:defRPr>
      </a:lvl4pPr>
      <a:lvl5pPr algn="l" defTabSz="1304925" rtl="0" eaLnBrk="1" fontAlgn="base" hangingPunct="1">
        <a:spcBef>
          <a:spcPct val="0"/>
        </a:spcBef>
        <a:spcAft>
          <a:spcPct val="0"/>
        </a:spcAft>
        <a:defRPr sz="3200">
          <a:solidFill>
            <a:srgbClr val="262626"/>
          </a:solidFill>
          <a:latin typeface="Calibri Light" pitchFamily="34" charset="0"/>
        </a:defRPr>
      </a:lvl5pPr>
      <a:lvl6pPr marL="457200" algn="l" defTabSz="1304925" rtl="0" eaLnBrk="1" fontAlgn="base" hangingPunct="1">
        <a:spcBef>
          <a:spcPct val="0"/>
        </a:spcBef>
        <a:spcAft>
          <a:spcPct val="0"/>
        </a:spcAft>
        <a:defRPr sz="4000">
          <a:solidFill>
            <a:srgbClr val="606060"/>
          </a:solidFill>
          <a:latin typeface="Calibri Light" pitchFamily="34" charset="0"/>
        </a:defRPr>
      </a:lvl6pPr>
      <a:lvl7pPr marL="914400" algn="l" defTabSz="1304925" rtl="0" eaLnBrk="1" fontAlgn="base" hangingPunct="1">
        <a:spcBef>
          <a:spcPct val="0"/>
        </a:spcBef>
        <a:spcAft>
          <a:spcPct val="0"/>
        </a:spcAft>
        <a:defRPr sz="4000">
          <a:solidFill>
            <a:srgbClr val="606060"/>
          </a:solidFill>
          <a:latin typeface="Calibri Light" pitchFamily="34" charset="0"/>
        </a:defRPr>
      </a:lvl7pPr>
      <a:lvl8pPr marL="1371600" algn="l" defTabSz="1304925" rtl="0" eaLnBrk="1" fontAlgn="base" hangingPunct="1">
        <a:spcBef>
          <a:spcPct val="0"/>
        </a:spcBef>
        <a:spcAft>
          <a:spcPct val="0"/>
        </a:spcAft>
        <a:defRPr sz="4000">
          <a:solidFill>
            <a:srgbClr val="606060"/>
          </a:solidFill>
          <a:latin typeface="Calibri Light" pitchFamily="34" charset="0"/>
        </a:defRPr>
      </a:lvl8pPr>
      <a:lvl9pPr marL="1828800" algn="l" defTabSz="1304925" rtl="0" eaLnBrk="1" fontAlgn="base" hangingPunct="1">
        <a:spcBef>
          <a:spcPct val="0"/>
        </a:spcBef>
        <a:spcAft>
          <a:spcPct val="0"/>
        </a:spcAft>
        <a:defRPr sz="4000">
          <a:solidFill>
            <a:srgbClr val="606060"/>
          </a:solidFill>
          <a:latin typeface="Calibri Light" pitchFamily="34" charset="0"/>
        </a:defRPr>
      </a:lvl9pPr>
    </p:titleStyle>
    <p:bodyStyle>
      <a:lvl1pPr marL="342900" indent="-342900" algn="l" defTabSz="13049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rgbClr val="262626"/>
          </a:solidFill>
          <a:latin typeface="Calibri Light" pitchFamily="34" charset="0"/>
          <a:ea typeface="+mn-ea"/>
          <a:cs typeface="+mn-cs"/>
        </a:defRPr>
      </a:lvl1pPr>
      <a:lvl2pPr marL="1060450" indent="-407988" algn="l" defTabSz="13049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Calibri Light" pitchFamily="34" charset="0"/>
          <a:ea typeface="+mn-ea"/>
          <a:cs typeface="+mn-cs"/>
        </a:defRPr>
      </a:lvl2pPr>
      <a:lvl3pPr marL="1631950" indent="-325438" algn="l" defTabSz="1304925" rtl="0" eaLnBrk="1" fontAlgn="base" hangingPunct="1">
        <a:spcBef>
          <a:spcPct val="20000"/>
        </a:spcBef>
        <a:spcAft>
          <a:spcPct val="0"/>
        </a:spcAft>
        <a:buFont typeface="Calibri Light" panose="020F0302020204030204" pitchFamily="34" charset="0"/>
        <a:buChar char="‐"/>
        <a:defRPr sz="2400" kern="1200">
          <a:solidFill>
            <a:srgbClr val="262626"/>
          </a:solidFill>
          <a:latin typeface="Calibri Light" pitchFamily="34" charset="0"/>
          <a:ea typeface="+mn-ea"/>
          <a:cs typeface="+mn-cs"/>
        </a:defRPr>
      </a:lvl3pPr>
      <a:lvl4pPr marL="2284413" indent="-325438" algn="l" defTabSz="1304925" rtl="0" eaLnBrk="1" fontAlgn="base" hangingPunct="1">
        <a:spcBef>
          <a:spcPct val="20000"/>
        </a:spcBef>
        <a:spcAft>
          <a:spcPct val="0"/>
        </a:spcAft>
        <a:buFont typeface="Calibri Light" panose="020F0302020204030204" pitchFamily="34" charset="0"/>
        <a:buChar char="»"/>
        <a:defRPr sz="2000" kern="1200">
          <a:solidFill>
            <a:srgbClr val="262626"/>
          </a:solidFill>
          <a:latin typeface="Calibri Light" pitchFamily="34" charset="0"/>
          <a:ea typeface="+mn-ea"/>
          <a:cs typeface="+mn-cs"/>
        </a:defRPr>
      </a:lvl4pPr>
      <a:lvl5pPr marL="2938463" indent="-325438" algn="l" defTabSz="130492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Calibri Light" pitchFamily="34" charset="0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37" y="990600"/>
            <a:ext cx="13733781" cy="28803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000" b="1" dirty="0" smtClean="0">
                <a:solidFill>
                  <a:srgbClr val="376092"/>
                </a:solidFill>
                <a:latin typeface="Calibri" charset="0"/>
                <a:ea typeface="MS PGothic" charset="0"/>
              </a:rPr>
              <a:t>Industry 4.0 and Cognitive Manufacturing </a:t>
            </a:r>
            <a:br>
              <a:rPr lang="en-US" sz="5000" b="1" dirty="0" smtClean="0">
                <a:solidFill>
                  <a:srgbClr val="376092"/>
                </a:solidFill>
                <a:latin typeface="Calibri" charset="0"/>
                <a:ea typeface="MS PGothic" charset="0"/>
              </a:rPr>
            </a:br>
            <a:r>
              <a:rPr lang="en-US" sz="3600" dirty="0" smtClean="0">
                <a:solidFill>
                  <a:srgbClr val="376092"/>
                </a:solidFill>
                <a:latin typeface="Calibri" charset="0"/>
                <a:ea typeface="MS PGothic" charset="0"/>
              </a:rPr>
              <a:t>Oct 2018</a:t>
            </a:r>
            <a:endParaRPr lang="en-US" sz="5000" dirty="0">
              <a:solidFill>
                <a:srgbClr val="376092"/>
              </a:solidFill>
              <a:latin typeface="Calibri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647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89" y="90050"/>
            <a:ext cx="12957048" cy="115887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There is a perfect digital Storm brewing in Operations &amp; Manufacturing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77F8E-3B53-4C83-AAEE-098921EBA9F4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141671" y="1463983"/>
            <a:ext cx="10069129" cy="5301634"/>
            <a:chOff x="71323" y="825019"/>
            <a:chExt cx="14254277" cy="6794984"/>
          </a:xfrm>
        </p:grpSpPr>
        <p:sp>
          <p:nvSpPr>
            <p:cNvPr id="23" name="Rectangle 73"/>
            <p:cNvSpPr>
              <a:spLocks noChangeArrowheads="1"/>
            </p:cNvSpPr>
            <p:nvPr/>
          </p:nvSpPr>
          <p:spPr bwMode="auto">
            <a:xfrm>
              <a:off x="241910" y="825019"/>
              <a:ext cx="13778980" cy="719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161" tIns="45559" rIns="91161" bIns="45559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defTabSz="914400">
                <a:buFont typeface="Arial" charset="0"/>
                <a:buNone/>
              </a:pPr>
              <a:r>
                <a:rPr lang="en-US" sz="1600" b="1" dirty="0">
                  <a:solidFill>
                    <a:srgbClr val="00B0F0"/>
                  </a:solidFill>
                  <a:latin typeface="Century Gothic" pitchFamily="34" charset="0"/>
                  <a:ea typeface="MS PGothic" charset="0"/>
                </a:rPr>
                <a:t>The rapid evolution of technology is creating a lot of excitement and questions around what to do… we are in a point where </a:t>
              </a:r>
              <a:r>
                <a:rPr lang="en-US" sz="1600" b="1" dirty="0" err="1">
                  <a:solidFill>
                    <a:srgbClr val="00B0F0"/>
                  </a:solidFill>
                  <a:latin typeface="Century Gothic" pitchFamily="34" charset="0"/>
                  <a:ea typeface="MS PGothic" charset="0"/>
                </a:rPr>
                <a:t>dot.com</a:t>
              </a:r>
              <a:r>
                <a:rPr lang="en-US" sz="1600" b="1" dirty="0">
                  <a:solidFill>
                    <a:srgbClr val="00B0F0"/>
                  </a:solidFill>
                  <a:latin typeface="Century Gothic" pitchFamily="34" charset="0"/>
                  <a:ea typeface="MS PGothic" charset="0"/>
                </a:rPr>
                <a:t> stood in the 90</a:t>
              </a:r>
              <a:r>
                <a:rPr lang="en-US" altLang="ja-JP" sz="1600" b="1" dirty="0">
                  <a:solidFill>
                    <a:srgbClr val="00B0F0"/>
                  </a:solidFill>
                  <a:latin typeface="Century Gothic" pitchFamily="34" charset="0"/>
                  <a:ea typeface="MS PGothic" charset="0"/>
                </a:rPr>
                <a:t>’s</a:t>
              </a:r>
              <a:endParaRPr lang="en-US" sz="1600" b="1" dirty="0">
                <a:solidFill>
                  <a:srgbClr val="00B0F0"/>
                </a:solidFill>
                <a:latin typeface="Century Gothic" pitchFamily="34" charset="0"/>
                <a:ea typeface="MS PGothic" charset="0"/>
              </a:endParaRPr>
            </a:p>
          </p:txBody>
        </p:sp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7171" y="2459303"/>
              <a:ext cx="9938429" cy="516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15"/>
            <p:cNvSpPr txBox="1">
              <a:spLocks noChangeArrowheads="1"/>
            </p:cNvSpPr>
            <p:nvPr/>
          </p:nvSpPr>
          <p:spPr bwMode="auto">
            <a:xfrm>
              <a:off x="724436" y="5791228"/>
              <a:ext cx="3390366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Open Platforms</a:t>
              </a:r>
            </a:p>
          </p:txBody>
        </p:sp>
        <p:sp>
          <p:nvSpPr>
            <p:cNvPr id="26" name="TextBox 16"/>
            <p:cNvSpPr txBox="1">
              <a:spLocks noChangeArrowheads="1"/>
            </p:cNvSpPr>
            <p:nvPr/>
          </p:nvSpPr>
          <p:spPr bwMode="auto">
            <a:xfrm>
              <a:off x="278379" y="2721204"/>
              <a:ext cx="2922022" cy="37824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2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Inexpensive Sensors</a:t>
              </a:r>
            </a:p>
          </p:txBody>
        </p:sp>
        <p:sp>
          <p:nvSpPr>
            <p:cNvPr id="27" name="TextBox 17"/>
            <p:cNvSpPr txBox="1">
              <a:spLocks noChangeArrowheads="1"/>
            </p:cNvSpPr>
            <p:nvPr/>
          </p:nvSpPr>
          <p:spPr bwMode="auto">
            <a:xfrm>
              <a:off x="609600" y="3505228"/>
              <a:ext cx="2413779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Cloud</a:t>
              </a:r>
            </a:p>
          </p:txBody>
        </p:sp>
        <p:sp>
          <p:nvSpPr>
            <p:cNvPr id="28" name="TextBox 18"/>
            <p:cNvSpPr txBox="1">
              <a:spLocks noChangeArrowheads="1"/>
            </p:cNvSpPr>
            <p:nvPr/>
          </p:nvSpPr>
          <p:spPr bwMode="auto">
            <a:xfrm>
              <a:off x="491542" y="3102220"/>
              <a:ext cx="4232858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Computing Power</a:t>
              </a:r>
            </a:p>
          </p:txBody>
        </p:sp>
        <p:sp>
          <p:nvSpPr>
            <p:cNvPr id="29" name="TextBox 19"/>
            <p:cNvSpPr txBox="1">
              <a:spLocks noChangeArrowheads="1"/>
            </p:cNvSpPr>
            <p:nvPr/>
          </p:nvSpPr>
          <p:spPr bwMode="auto">
            <a:xfrm>
              <a:off x="896027" y="4876828"/>
              <a:ext cx="3142573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Big Data &amp; Analytics</a:t>
              </a:r>
            </a:p>
          </p:txBody>
        </p:sp>
        <p:sp>
          <p:nvSpPr>
            <p:cNvPr id="30" name="TextBox 20"/>
            <p:cNvSpPr txBox="1">
              <a:spLocks noChangeArrowheads="1"/>
            </p:cNvSpPr>
            <p:nvPr/>
          </p:nvSpPr>
          <p:spPr bwMode="auto">
            <a:xfrm>
              <a:off x="152447" y="7217020"/>
              <a:ext cx="2626587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Millennials</a:t>
              </a:r>
            </a:p>
          </p:txBody>
        </p:sp>
        <p:sp>
          <p:nvSpPr>
            <p:cNvPr id="31" name="TextBox 21"/>
            <p:cNvSpPr txBox="1">
              <a:spLocks noChangeArrowheads="1"/>
            </p:cNvSpPr>
            <p:nvPr/>
          </p:nvSpPr>
          <p:spPr bwMode="auto">
            <a:xfrm>
              <a:off x="762001" y="3940419"/>
              <a:ext cx="2154326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Mobility</a:t>
              </a:r>
            </a:p>
          </p:txBody>
        </p:sp>
        <p:sp>
          <p:nvSpPr>
            <p:cNvPr id="32" name="Isosceles Triangle 31"/>
            <p:cNvSpPr/>
            <p:nvPr/>
          </p:nvSpPr>
          <p:spPr bwMode="auto">
            <a:xfrm rot="5400000">
              <a:off x="-1978094" y="4659323"/>
              <a:ext cx="4781561" cy="682728"/>
            </a:xfrm>
            <a:prstGeom prst="triangle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 lIns="0" tIns="0" rIns="0" bIns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cs typeface="Century Gothic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cs typeface="Century Gothic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cs typeface="Century Gothic"/>
              </a:endParaRPr>
            </a:p>
          </p:txBody>
        </p:sp>
        <p:sp>
          <p:nvSpPr>
            <p:cNvPr id="33" name="TextBox 20"/>
            <p:cNvSpPr txBox="1">
              <a:spLocks noChangeArrowheads="1"/>
            </p:cNvSpPr>
            <p:nvPr/>
          </p:nvSpPr>
          <p:spPr bwMode="auto">
            <a:xfrm>
              <a:off x="878659" y="5334028"/>
              <a:ext cx="2626587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Cognitive  </a:t>
              </a:r>
            </a:p>
          </p:txBody>
        </p:sp>
        <p:sp>
          <p:nvSpPr>
            <p:cNvPr id="34" name="TextBox 15"/>
            <p:cNvSpPr txBox="1">
              <a:spLocks noChangeArrowheads="1"/>
            </p:cNvSpPr>
            <p:nvPr/>
          </p:nvSpPr>
          <p:spPr bwMode="auto">
            <a:xfrm>
              <a:off x="569171" y="6324605"/>
              <a:ext cx="3240833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Internet of Things (IoT)</a:t>
              </a:r>
            </a:p>
          </p:txBody>
        </p:sp>
        <p:cxnSp>
          <p:nvCxnSpPr>
            <p:cNvPr id="35" name="Straight Connector 2"/>
            <p:cNvCxnSpPr>
              <a:cxnSpLocks noChangeShapeType="1"/>
            </p:cNvCxnSpPr>
            <p:nvPr/>
          </p:nvCxnSpPr>
          <p:spPr bwMode="auto">
            <a:xfrm>
              <a:off x="914400" y="1371600"/>
              <a:ext cx="1056364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cxnSp>
        <p:sp>
          <p:nvSpPr>
            <p:cNvPr id="36" name="TextBox 35"/>
            <p:cNvSpPr txBox="1"/>
            <p:nvPr/>
          </p:nvSpPr>
          <p:spPr>
            <a:xfrm>
              <a:off x="259192" y="1981223"/>
              <a:ext cx="7208410" cy="416541"/>
            </a:xfrm>
            <a:prstGeom prst="rect">
              <a:avLst/>
            </a:prstGeom>
            <a:noFill/>
          </p:spPr>
          <p:txBody>
            <a:bodyPr wrap="square" lIns="91195" tIns="45579" rIns="91195" bIns="45579" rtlCol="0">
              <a:spAutoFit/>
            </a:bodyPr>
            <a:lstStyle/>
            <a:p>
              <a:pPr defTabSz="914400" eaLnBrk="0" hangingPunct="0"/>
              <a:r>
                <a:rPr lang="en-US" sz="1600" b="1" i="1" dirty="0">
                  <a:solidFill>
                    <a:srgbClr val="3696B9"/>
                  </a:solidFill>
                  <a:latin typeface="Arial" charset="0"/>
                  <a:ea typeface="MS PGothic" charset="0"/>
                </a:rPr>
                <a:t>All coming together to create a perfect storm…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677439" y="1905021"/>
              <a:ext cx="2792274" cy="312318"/>
            </a:xfrm>
            <a:prstGeom prst="rect">
              <a:avLst/>
            </a:prstGeom>
            <a:noFill/>
          </p:spPr>
          <p:txBody>
            <a:bodyPr wrap="none" lIns="91195" tIns="45579" rIns="91195" bIns="45579" rtlCol="0">
              <a:spAutoFit/>
            </a:bodyPr>
            <a:lstStyle/>
            <a:p>
              <a:pPr defTabSz="914400" eaLnBrk="0" hangingPunct="0"/>
              <a:r>
                <a:rPr lang="en-US" sz="1050" dirty="0">
                  <a:solidFill>
                    <a:srgbClr val="3696B9"/>
                  </a:solidFill>
                  <a:latin typeface="Arial" charset="0"/>
                  <a:ea typeface="MS PGothic" charset="0"/>
                </a:rPr>
                <a:t>this is just the Cloud, not the storm</a:t>
              </a:r>
            </a:p>
          </p:txBody>
        </p:sp>
        <p:cxnSp>
          <p:nvCxnSpPr>
            <p:cNvPr id="38" name="Straight Arrow Connector 37"/>
            <p:cNvCxnSpPr>
              <a:stCxn id="37" idx="1"/>
              <a:endCxn id="24" idx="0"/>
            </p:cNvCxnSpPr>
            <p:nvPr/>
          </p:nvCxnSpPr>
          <p:spPr>
            <a:xfrm flipH="1">
              <a:off x="9356386" y="2061181"/>
              <a:ext cx="321053" cy="398123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  <a:tailEnd type="arrow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39" name="TextBox 21"/>
            <p:cNvSpPr txBox="1">
              <a:spLocks noChangeArrowheads="1"/>
            </p:cNvSpPr>
            <p:nvPr/>
          </p:nvSpPr>
          <p:spPr bwMode="auto">
            <a:xfrm>
              <a:off x="914401" y="4419626"/>
              <a:ext cx="2154326" cy="4013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Social </a:t>
              </a:r>
            </a:p>
          </p:txBody>
        </p:sp>
        <p:sp>
          <p:nvSpPr>
            <p:cNvPr id="40" name="TextBox 15"/>
            <p:cNvSpPr txBox="1">
              <a:spLocks noChangeArrowheads="1"/>
            </p:cNvSpPr>
            <p:nvPr/>
          </p:nvSpPr>
          <p:spPr bwMode="auto">
            <a:xfrm>
              <a:off x="381044" y="6759803"/>
              <a:ext cx="2819356" cy="41769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109420" tIns="54692" rIns="109420" bIns="54692">
              <a:spAutoFit/>
            </a:bodyPr>
            <a:lstStyle>
              <a:lvl1pPr marL="173038" indent="-173038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defTabSz="914400" eaLnBrk="1" hangingPunct="1">
                <a:buClr>
                  <a:srgbClr val="0000FF"/>
                </a:buClr>
                <a:buFont typeface="Wingdings" charset="0"/>
                <a:buChar char="§"/>
                <a:defRPr/>
              </a:pPr>
              <a:r>
                <a:rPr lang="en-US" sz="1400" b="1" dirty="0">
                  <a:solidFill>
                    <a:srgbClr val="1F497D"/>
                  </a:solidFill>
                  <a:latin typeface="Century Gothic"/>
                  <a:cs typeface="Century Gothic"/>
                </a:rPr>
                <a:t>Circular Economy</a:t>
              </a:r>
            </a:p>
          </p:txBody>
        </p:sp>
      </p:grpSp>
      <p:sp>
        <p:nvSpPr>
          <p:cNvPr id="42" name="Isosceles Triangle 41"/>
          <p:cNvSpPr/>
          <p:nvPr/>
        </p:nvSpPr>
        <p:spPr>
          <a:xfrm rot="5400000">
            <a:off x="7390683" y="4087134"/>
            <a:ext cx="5300273" cy="2329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87549" y="1264900"/>
            <a:ext cx="4246783" cy="558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44" name="TextBox 43"/>
          <p:cNvSpPr txBox="1"/>
          <p:nvPr/>
        </p:nvSpPr>
        <p:spPr>
          <a:xfrm>
            <a:off x="1828800" y="7012183"/>
            <a:ext cx="6775865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Influencing factors for digitalization of Manufacturing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287549" y="7042539"/>
            <a:ext cx="4246783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Market for IOT in sectors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77F8E-3B53-4C83-AAEE-098921EBA9F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2957048" cy="115887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Indian Manufacturing is well poised to embrace the challenge for </a:t>
            </a:r>
            <a:r>
              <a:rPr lang="en-US" b="1" dirty="0" err="1" smtClean="0">
                <a:solidFill>
                  <a:srgbClr val="C00000"/>
                </a:solidFill>
              </a:rPr>
              <a:t>Ind</a:t>
            </a:r>
            <a:r>
              <a:rPr lang="en-US" b="1" dirty="0" smtClean="0">
                <a:solidFill>
                  <a:srgbClr val="C00000"/>
                </a:solidFill>
              </a:rPr>
              <a:t> 4.0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1" y="1362237"/>
            <a:ext cx="1496294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Uncertainty in commodity prices</a:t>
            </a:r>
            <a:endParaRPr lang="en-US" sz="2000" dirty="0"/>
          </a:p>
        </p:txBody>
      </p:sp>
      <p:pic>
        <p:nvPicPr>
          <p:cNvPr id="7" name="Picture 19" descr="46875027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50320" y="1535026"/>
            <a:ext cx="997789" cy="671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60409" y="3115242"/>
            <a:ext cx="1526486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Focus on Cost Takeout</a:t>
            </a:r>
            <a:endParaRPr lang="en-US" sz="2000" dirty="0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6992" y="3123493"/>
            <a:ext cx="903449" cy="65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6458" y="4865972"/>
            <a:ext cx="173667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Facility Rationalization Digitalization </a:t>
            </a:r>
            <a:endParaRPr lang="en-US" sz="2000" dirty="0"/>
          </a:p>
        </p:txBody>
      </p:sp>
      <p:pic>
        <p:nvPicPr>
          <p:cNvPr id="11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187" y="5162811"/>
            <a:ext cx="819940" cy="47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2886064" y="2607392"/>
            <a:ext cx="1752600" cy="11097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Products to Services and Risk Sharing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86064" y="4105083"/>
            <a:ext cx="1752600" cy="11097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Cyber physical Systems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886064" y="5618507"/>
            <a:ext cx="1752600" cy="11097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Integrated Information flow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64835" y="1682806"/>
            <a:ext cx="3200400" cy="5936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Expand existing plant capacity or consolidate volumes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164835" y="2392464"/>
            <a:ext cx="3200400" cy="5936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Attract &amp; Retain talent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164835" y="3123493"/>
            <a:ext cx="3200400" cy="5936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Build Partner ecosystem &amp; Collaboration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172025" y="4569133"/>
            <a:ext cx="3200400" cy="5936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Increase revenue and CSAT by value added services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172025" y="5278791"/>
            <a:ext cx="3200400" cy="102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Develop applications across value chain taking data from physical world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172025" y="6395971"/>
            <a:ext cx="3200400" cy="102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Decouple L0 to L4 systems &amp; ensure streamlined data flow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411" y="769828"/>
            <a:ext cx="2265484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Market Drivers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13134" y="777102"/>
            <a:ext cx="2265484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Bold Moves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72025" y="765933"/>
            <a:ext cx="3193210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Trends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199427" y="3823128"/>
            <a:ext cx="3200400" cy="5936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Mass Customization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6128" y="6797016"/>
            <a:ext cx="159076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Changing customer demand</a:t>
            </a:r>
            <a:endParaRPr lang="en-US" sz="2000" dirty="0"/>
          </a:p>
        </p:txBody>
      </p:sp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505" y="1427923"/>
            <a:ext cx="5592762" cy="58769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3C5E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9886850" y="729267"/>
            <a:ext cx="3193210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 smtClean="0">
                <a:solidFill>
                  <a:srgbClr val="C00000"/>
                </a:solidFill>
              </a:rPr>
              <a:t>Ind</a:t>
            </a:r>
            <a:r>
              <a:rPr lang="en-US" sz="2000" b="1" i="1" dirty="0" smtClean="0">
                <a:solidFill>
                  <a:srgbClr val="C00000"/>
                </a:solidFill>
              </a:rPr>
              <a:t> 4.0 levers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1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101" y="-56331"/>
            <a:ext cx="12957048" cy="1158874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IBM Point of View for </a:t>
            </a:r>
            <a:r>
              <a:rPr lang="en-US" sz="2800" b="1" dirty="0" err="1" smtClean="0">
                <a:solidFill>
                  <a:srgbClr val="C00000"/>
                </a:solidFill>
              </a:rPr>
              <a:t>Ind</a:t>
            </a:r>
            <a:r>
              <a:rPr lang="en-US" sz="2800" b="1" dirty="0" smtClean="0">
                <a:solidFill>
                  <a:srgbClr val="C00000"/>
                </a:solidFill>
              </a:rPr>
              <a:t> 4.0 &amp; Operations Excellence create a Cognitive Value Chain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77F8E-3B53-4C83-AAEE-098921EBA9F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ube 7">
            <a:extLst>
              <a:ext uri="{FF2B5EF4-FFF2-40B4-BE49-F238E27FC236}">
                <a16:creationId xmlns:a16="http://schemas.microsoft.com/office/drawing/2014/main" xmlns="" id="{DEA69B7C-A17B-4BB4-A75D-E09E346DA693}"/>
              </a:ext>
            </a:extLst>
          </p:cNvPr>
          <p:cNvSpPr/>
          <p:nvPr/>
        </p:nvSpPr>
        <p:spPr>
          <a:xfrm>
            <a:off x="4881442" y="2386895"/>
            <a:ext cx="714375" cy="3844934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xmlns="" id="{6DFEDC9F-E011-4975-A38C-03138D1C87B4}"/>
              </a:ext>
            </a:extLst>
          </p:cNvPr>
          <p:cNvSpPr/>
          <p:nvPr/>
        </p:nvSpPr>
        <p:spPr>
          <a:xfrm>
            <a:off x="3590804" y="2386895"/>
            <a:ext cx="714375" cy="3844934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xmlns="" id="{1459D5CE-F2B4-44C1-BAB2-C3DAAF120DF6}"/>
              </a:ext>
            </a:extLst>
          </p:cNvPr>
          <p:cNvSpPr/>
          <p:nvPr/>
        </p:nvSpPr>
        <p:spPr>
          <a:xfrm>
            <a:off x="2246192" y="2386895"/>
            <a:ext cx="714375" cy="3844934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xmlns="" id="{BEA34283-1DF4-4D1B-97F9-2DF46F2799ED}"/>
              </a:ext>
            </a:extLst>
          </p:cNvPr>
          <p:cNvSpPr/>
          <p:nvPr/>
        </p:nvSpPr>
        <p:spPr>
          <a:xfrm>
            <a:off x="919042" y="2386895"/>
            <a:ext cx="714375" cy="3844933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xmlns="" id="{117C2BD9-A02B-4373-A928-FADFA57E25BF}"/>
              </a:ext>
            </a:extLst>
          </p:cNvPr>
          <p:cNvSpPr/>
          <p:nvPr/>
        </p:nvSpPr>
        <p:spPr>
          <a:xfrm>
            <a:off x="641229" y="4903092"/>
            <a:ext cx="5586413" cy="82708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Acquisition 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xmlns="" id="{EBBF2029-1064-45CE-AF24-BE9C5C3EBCC4}"/>
              </a:ext>
            </a:extLst>
          </p:cNvPr>
          <p:cNvSpPr/>
          <p:nvPr/>
        </p:nvSpPr>
        <p:spPr>
          <a:xfrm>
            <a:off x="641229" y="3915667"/>
            <a:ext cx="5586413" cy="82708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Storage / Analytics  - Data Lake ( Structured &amp; Unstructured) </a:t>
            </a:r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xmlns="" id="{36E49764-EBA8-41C7-9D6F-B62432C7A646}"/>
              </a:ext>
            </a:extLst>
          </p:cNvPr>
          <p:cNvSpPr/>
          <p:nvPr/>
        </p:nvSpPr>
        <p:spPr>
          <a:xfrm>
            <a:off x="641229" y="2928242"/>
            <a:ext cx="5586413" cy="82708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Decision Sciences ( Predictive , Prescriptive and Cognitive APIs ) </a:t>
            </a: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xmlns="" id="{FE1CB82F-0112-432F-B88A-45411C3D9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317" y="6182617"/>
            <a:ext cx="10271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Asset Availability &amp; Upkeep</a:t>
            </a: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xmlns="" id="{A1AEE84D-7A35-4536-9FB7-33C6B9FC9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029" y="6231829"/>
            <a:ext cx="10271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Process Optimization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xmlns="" id="{DBF7FDD8-6E3C-4DCC-9491-1F50FF09A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717" y="6266754"/>
            <a:ext cx="10271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Smarter Resources</a:t>
            </a: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xmlns="" id="{A589B59E-FE8C-453B-A683-9107CD4F6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1092" y="6284217"/>
            <a:ext cx="10271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Smarter Facilities</a:t>
            </a: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xmlns="" id="{D5CB48D9-E7CB-47CD-A512-DF20785F4E7E}"/>
              </a:ext>
            </a:extLst>
          </p:cNvPr>
          <p:cNvSpPr/>
          <p:nvPr/>
        </p:nvSpPr>
        <p:spPr>
          <a:xfrm>
            <a:off x="1982350" y="1487173"/>
            <a:ext cx="1499493" cy="813997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Predictive Quality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Prescriptive Quality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Acoustic Insights</a:t>
            </a: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xmlns="" id="{E1FA705E-81E3-446A-859F-8647B181B760}"/>
              </a:ext>
            </a:extLst>
          </p:cNvPr>
          <p:cNvSpPr/>
          <p:nvPr/>
        </p:nvSpPr>
        <p:spPr>
          <a:xfrm>
            <a:off x="508479" y="1487174"/>
            <a:ext cx="1376362" cy="765175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Predictive Maint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PPA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Cognitive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Advisor 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xmlns="" id="{EBB968C0-C10D-4DDE-B80B-7E2A9CF490E8}"/>
              </a:ext>
            </a:extLst>
          </p:cNvPr>
          <p:cNvSpPr/>
          <p:nvPr/>
        </p:nvSpPr>
        <p:spPr>
          <a:xfrm>
            <a:off x="3579352" y="1503461"/>
            <a:ext cx="1376363" cy="765175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 Advisor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IOT for Safety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xmlns="" id="{2D0846A2-838C-4315-A184-D8D2EA1A4505}"/>
              </a:ext>
            </a:extLst>
          </p:cNvPr>
          <p:cNvSpPr/>
          <p:nvPr/>
        </p:nvSpPr>
        <p:spPr>
          <a:xfrm>
            <a:off x="5021319" y="1469320"/>
            <a:ext cx="1376362" cy="83185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Energy Management</a:t>
            </a:r>
          </a:p>
        </p:txBody>
      </p:sp>
      <p:sp>
        <p:nvSpPr>
          <p:cNvPr id="35" name="Oval 34"/>
          <p:cNvSpPr/>
          <p:nvPr/>
        </p:nvSpPr>
        <p:spPr>
          <a:xfrm>
            <a:off x="685246" y="6929753"/>
            <a:ext cx="5527154" cy="506412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1200" b="1" dirty="0" smtClean="0">
                <a:solidFill>
                  <a:srgbClr val="F8F8F8"/>
                </a:solidFill>
                <a:latin typeface="Arial"/>
                <a:cs typeface="Arial"/>
              </a:rPr>
              <a:t>Operations  Excellence Consulting Campaign from Digital Solutions</a:t>
            </a:r>
            <a:endParaRPr lang="en-US" sz="1200" b="1" dirty="0">
              <a:solidFill>
                <a:srgbClr val="F8F8F8"/>
              </a:solidFill>
              <a:latin typeface="Arial"/>
              <a:cs typeface="Arial"/>
            </a:endParaRPr>
          </a:p>
        </p:txBody>
      </p:sp>
      <p:sp>
        <p:nvSpPr>
          <p:cNvPr id="36" name="Up Arrow 35"/>
          <p:cNvSpPr/>
          <p:nvPr/>
        </p:nvSpPr>
        <p:spPr>
          <a:xfrm>
            <a:off x="3116142" y="6662042"/>
            <a:ext cx="332681" cy="120650"/>
          </a:xfrm>
          <a:prstGeom prst="upArrow">
            <a:avLst/>
          </a:prstGeom>
          <a:solidFill>
            <a:srgbClr val="FFC000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1200" dirty="0" err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919042" y="6929753"/>
            <a:ext cx="5123441" cy="667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Operational Excellence Consulting</a:t>
            </a:r>
            <a:endParaRPr lang="en-US" sz="1800" dirty="0"/>
          </a:p>
        </p:txBody>
      </p:sp>
      <p:sp>
        <p:nvSpPr>
          <p:cNvPr id="46" name="TextBox 45"/>
          <p:cNvSpPr txBox="1"/>
          <p:nvPr/>
        </p:nvSpPr>
        <p:spPr>
          <a:xfrm>
            <a:off x="108472" y="768369"/>
            <a:ext cx="6775865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Core Focus on Structured </a:t>
            </a:r>
            <a:r>
              <a:rPr lang="en-US" sz="2000" b="1" i="1" dirty="0" err="1" smtClean="0">
                <a:solidFill>
                  <a:srgbClr val="C00000"/>
                </a:solidFill>
              </a:rPr>
              <a:t>Ind</a:t>
            </a:r>
            <a:r>
              <a:rPr lang="en-US" sz="2000" b="1" i="1" dirty="0" smtClean="0">
                <a:solidFill>
                  <a:srgbClr val="C00000"/>
                </a:solidFill>
              </a:rPr>
              <a:t> 4.0 Solutions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47" name="Cross 46"/>
          <p:cNvSpPr/>
          <p:nvPr/>
        </p:nvSpPr>
        <p:spPr>
          <a:xfrm>
            <a:off x="6397505" y="3784121"/>
            <a:ext cx="685800" cy="718120"/>
          </a:xfrm>
          <a:prstGeom prst="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099625" y="840997"/>
            <a:ext cx="4712898" cy="400110"/>
          </a:xfrm>
          <a:prstGeom prst="rect">
            <a:avLst/>
          </a:prstGeom>
          <a:solidFill>
            <a:srgbClr val="FFE3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C00000"/>
                </a:solidFill>
              </a:rPr>
              <a:t>Cognitive Solutions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277644" y="1637580"/>
            <a:ext cx="2286000" cy="1696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Watson Explorer  </a:t>
            </a:r>
            <a:r>
              <a:rPr lang="en-US" sz="1800" dirty="0" smtClean="0"/>
              <a:t>Providing search, navigation &amp; discovery over structured and unstructured data</a:t>
            </a:r>
            <a:endParaRPr lang="en-US" sz="1800" dirty="0"/>
          </a:p>
        </p:txBody>
      </p:sp>
      <p:sp>
        <p:nvSpPr>
          <p:cNvPr id="56" name="Rounded Rectangle 55"/>
          <p:cNvSpPr/>
          <p:nvPr/>
        </p:nvSpPr>
        <p:spPr>
          <a:xfrm>
            <a:off x="9704542" y="1603439"/>
            <a:ext cx="2286000" cy="1696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Watson Engagement Advisor</a:t>
            </a:r>
          </a:p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 </a:t>
            </a:r>
            <a:r>
              <a:rPr lang="en-US" sz="1800" dirty="0" smtClean="0"/>
              <a:t>Dialog with end users for answers to questions for products &amp; Services</a:t>
            </a:r>
            <a:endParaRPr lang="en-US" sz="1800" dirty="0"/>
          </a:p>
        </p:txBody>
      </p:sp>
      <p:sp>
        <p:nvSpPr>
          <p:cNvPr id="57" name="Rounded Rectangle 56"/>
          <p:cNvSpPr/>
          <p:nvPr/>
        </p:nvSpPr>
        <p:spPr>
          <a:xfrm>
            <a:off x="7277644" y="3475904"/>
            <a:ext cx="2286000" cy="1696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Watson Discovery Advisor</a:t>
            </a:r>
          </a:p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  </a:t>
            </a:r>
            <a:r>
              <a:rPr lang="en-US" sz="1800" dirty="0" smtClean="0"/>
              <a:t>Developing new knowledge areas where consensus does not exist</a:t>
            </a:r>
            <a:endParaRPr lang="en-US" sz="1800" dirty="0"/>
          </a:p>
        </p:txBody>
      </p:sp>
      <p:sp>
        <p:nvSpPr>
          <p:cNvPr id="58" name="Rounded Rectangle 57"/>
          <p:cNvSpPr/>
          <p:nvPr/>
        </p:nvSpPr>
        <p:spPr>
          <a:xfrm>
            <a:off x="9706335" y="3475903"/>
            <a:ext cx="2286000" cy="1696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Watson Analytics</a:t>
            </a:r>
          </a:p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  </a:t>
            </a:r>
            <a:r>
              <a:rPr lang="en-US" sz="1800" dirty="0" smtClean="0"/>
              <a:t>Predictive and Prescriptive Analytics for analyzing &amp; modelling</a:t>
            </a:r>
            <a:endParaRPr lang="en-US" sz="1800" dirty="0"/>
          </a:p>
        </p:txBody>
      </p:sp>
      <p:sp>
        <p:nvSpPr>
          <p:cNvPr id="59" name="Rounded Rectangle 58"/>
          <p:cNvSpPr/>
          <p:nvPr/>
        </p:nvSpPr>
        <p:spPr>
          <a:xfrm>
            <a:off x="8596403" y="5348367"/>
            <a:ext cx="2286000" cy="1696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Watson APIs </a:t>
            </a:r>
          </a:p>
          <a:p>
            <a:pPr algn="ctr"/>
            <a:r>
              <a:rPr lang="en-US" sz="1800" b="1" dirty="0" smtClean="0">
                <a:solidFill>
                  <a:srgbClr val="FFC000"/>
                </a:solidFill>
              </a:rPr>
              <a:t>  </a:t>
            </a:r>
            <a:r>
              <a:rPr lang="en-US" sz="1800" dirty="0" smtClean="0"/>
              <a:t>Ability to consume APIs in 24 areas for Cognitive reasoning </a:t>
            </a:r>
            <a:endParaRPr lang="en-US" sz="1800" dirty="0"/>
          </a:p>
        </p:txBody>
      </p:sp>
      <p:sp>
        <p:nvSpPr>
          <p:cNvPr id="61" name="Isosceles Triangle 60"/>
          <p:cNvSpPr/>
          <p:nvPr/>
        </p:nvSpPr>
        <p:spPr>
          <a:xfrm rot="5400000">
            <a:off x="12068675" y="3876351"/>
            <a:ext cx="609600" cy="476899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12706647" y="1241107"/>
            <a:ext cx="1866075" cy="580419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Secure, Open &amp; scalable IOT Platform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Industry specific Solutions </a:t>
            </a:r>
          </a:p>
          <a:p>
            <a:pPr algn="ctr"/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Rapid ROI &amp; Data based decision making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8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2957048" cy="115887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Some case studies for India customers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77F8E-3B53-4C83-AAEE-098921EBA9F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167285"/>
              </p:ext>
            </p:extLst>
          </p:nvPr>
        </p:nvGraphicFramePr>
        <p:xfrm>
          <a:off x="763155" y="1873642"/>
          <a:ext cx="6330831" cy="5313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974464"/>
              </p:ext>
            </p:extLst>
          </p:nvPr>
        </p:nvGraphicFramePr>
        <p:xfrm>
          <a:off x="8839200" y="2280475"/>
          <a:ext cx="5283366" cy="4499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6864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177F8E-3B53-4C83-AAEE-098921EBA9F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62194" y="3653135"/>
            <a:ext cx="3306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Thank Yo</a:t>
            </a:r>
            <a:r>
              <a:rPr lang="en-U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u 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27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T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Value Map A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CST.potx</Template>
  <TotalTime>30421</TotalTime>
  <Words>436</Words>
  <Application>Microsoft Macintosh PowerPoint</Application>
  <PresentationFormat>Custom</PresentationFormat>
  <Paragraphs>114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Calibri Light</vt:lpstr>
      <vt:lpstr>Century Gothic</vt:lpstr>
      <vt:lpstr>Helvetica Neue Light</vt:lpstr>
      <vt:lpstr>HelvNeue Bold for IBM</vt:lpstr>
      <vt:lpstr>HelvNeue Roman for IBM</vt:lpstr>
      <vt:lpstr>MS PGothic</vt:lpstr>
      <vt:lpstr>ＭＳ Ｐゴシック</vt:lpstr>
      <vt:lpstr>Arial</vt:lpstr>
      <vt:lpstr>Calibri</vt:lpstr>
      <vt:lpstr>Wingdings</vt:lpstr>
      <vt:lpstr>CST</vt:lpstr>
      <vt:lpstr>Industry 4.0 and Cognitive Manufacturing  Oct 2018</vt:lpstr>
      <vt:lpstr>There is a perfect digital Storm brewing in Operations &amp; Manufacturing</vt:lpstr>
      <vt:lpstr>Indian Manufacturing is well poised to embrace the challenge for Ind 4.0</vt:lpstr>
      <vt:lpstr>IBM Point of View for Ind 4.0 &amp; Operations Excellence create a Cognitive Value Chain </vt:lpstr>
      <vt:lpstr>Some case studies for India customers</vt:lpstr>
      <vt:lpstr>PowerPoint Presentation</vt:lpstr>
    </vt:vector>
  </TitlesOfParts>
  <Company>IBM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IBM Cognitive Solutions</dc:creator>
  <cp:lastModifiedBy>Microsoft Office User</cp:lastModifiedBy>
  <cp:revision>945</cp:revision>
  <cp:lastPrinted>2018-10-22T08:48:39Z</cp:lastPrinted>
  <dcterms:created xsi:type="dcterms:W3CDTF">2015-07-31T16:21:38Z</dcterms:created>
  <dcterms:modified xsi:type="dcterms:W3CDTF">2018-10-26T08:22:22Z</dcterms:modified>
</cp:coreProperties>
</file>